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4"/>
  </p:notesMasterIdLst>
  <p:sldIdLst>
    <p:sldId id="256" r:id="rId5"/>
    <p:sldId id="264" r:id="rId6"/>
    <p:sldId id="266" r:id="rId7"/>
    <p:sldId id="265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7" r:id="rId16"/>
    <p:sldId id="273" r:id="rId17"/>
    <p:sldId id="274" r:id="rId18"/>
    <p:sldId id="278" r:id="rId19"/>
    <p:sldId id="279" r:id="rId20"/>
    <p:sldId id="283" r:id="rId21"/>
    <p:sldId id="280" r:id="rId22"/>
    <p:sldId id="281" r:id="rId23"/>
  </p:sldIdLst>
  <p:sldSz cx="10160000" cy="7620000"/>
  <p:notesSz cx="10160000" cy="762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BE38C"/>
    <a:srgbClr val="4C4C4C"/>
    <a:srgbClr val="8CBAE5"/>
    <a:srgbClr val="456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22"/>
  </p:normalViewPr>
  <p:slideViewPr>
    <p:cSldViewPr>
      <p:cViewPr varScale="1">
        <p:scale>
          <a:sx n="58" d="100"/>
          <a:sy n="58" d="100"/>
        </p:scale>
        <p:origin x="1252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6FFB-FC53-9344-9ED6-9E7B6AF89BB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0" y="95250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67125"/>
            <a:ext cx="81280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8928-E24D-FE49-A54C-E415B096F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facebook.com/chromic.eu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" Type="http://schemas.openxmlformats.org/officeDocument/2006/relationships/image" Target="../media/image5.png"/><Relationship Id="rId16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hyperlink" Target="https://twitter.com/CHROMIC_eu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romic.eu/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hyperlink" Target="https://twitter.com/CHROMIC_eu" TargetMode="External"/><Relationship Id="rId4" Type="http://schemas.openxmlformats.org/officeDocument/2006/relationships/image" Target="../media/image1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83603" y="20140"/>
            <a:ext cx="1677008" cy="7552148"/>
            <a:chOff x="8483603" y="20140"/>
            <a:chExt cx="1677008" cy="7552148"/>
          </a:xfrm>
        </p:grpSpPr>
        <p:sp>
          <p:nvSpPr>
            <p:cNvPr id="16" name="bk object 16"/>
            <p:cNvSpPr/>
            <p:nvPr/>
          </p:nvSpPr>
          <p:spPr>
            <a:xfrm>
              <a:off x="9538808" y="471027"/>
              <a:ext cx="621665" cy="292735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17"/>
            <p:cNvSpPr/>
            <p:nvPr/>
          </p:nvSpPr>
          <p:spPr>
            <a:xfrm>
              <a:off x="9689829" y="1377156"/>
              <a:ext cx="470534" cy="306705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9769715" y="22661"/>
              <a:ext cx="390525" cy="292735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19"/>
            <p:cNvSpPr/>
            <p:nvPr/>
          </p:nvSpPr>
          <p:spPr>
            <a:xfrm>
              <a:off x="9211007" y="20140"/>
              <a:ext cx="323850" cy="297815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20"/>
            <p:cNvSpPr/>
            <p:nvPr/>
          </p:nvSpPr>
          <p:spPr>
            <a:xfrm>
              <a:off x="9085737" y="182698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21"/>
            <p:cNvSpPr/>
            <p:nvPr/>
          </p:nvSpPr>
          <p:spPr>
            <a:xfrm>
              <a:off x="8774824" y="2281749"/>
              <a:ext cx="1385570" cy="305435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22"/>
            <p:cNvSpPr/>
            <p:nvPr/>
          </p:nvSpPr>
          <p:spPr>
            <a:xfrm>
              <a:off x="9071324" y="2742608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k object 23"/>
            <p:cNvSpPr/>
            <p:nvPr/>
          </p:nvSpPr>
          <p:spPr>
            <a:xfrm>
              <a:off x="9318193" y="3642441"/>
              <a:ext cx="842010" cy="305435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24"/>
            <p:cNvSpPr/>
            <p:nvPr/>
          </p:nvSpPr>
          <p:spPr>
            <a:xfrm>
              <a:off x="9071331" y="5006017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25"/>
            <p:cNvSpPr/>
            <p:nvPr/>
          </p:nvSpPr>
          <p:spPr>
            <a:xfrm>
              <a:off x="8934708" y="7266853"/>
              <a:ext cx="1225550" cy="305435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rgbClr val="5E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26"/>
            <p:cNvSpPr/>
            <p:nvPr/>
          </p:nvSpPr>
          <p:spPr>
            <a:xfrm>
              <a:off x="9552914" y="4555737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27"/>
            <p:cNvSpPr/>
            <p:nvPr/>
          </p:nvSpPr>
          <p:spPr>
            <a:xfrm>
              <a:off x="9378508" y="5906322"/>
              <a:ext cx="781685" cy="305435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28"/>
            <p:cNvSpPr/>
            <p:nvPr/>
          </p:nvSpPr>
          <p:spPr>
            <a:xfrm>
              <a:off x="9445680" y="6813132"/>
              <a:ext cx="714375" cy="305435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29"/>
            <p:cNvSpPr/>
            <p:nvPr/>
          </p:nvSpPr>
          <p:spPr>
            <a:xfrm>
              <a:off x="9252803" y="5453251"/>
              <a:ext cx="907415" cy="305435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30"/>
            <p:cNvSpPr/>
            <p:nvPr/>
          </p:nvSpPr>
          <p:spPr>
            <a:xfrm>
              <a:off x="9085734" y="635940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31"/>
            <p:cNvSpPr/>
            <p:nvPr/>
          </p:nvSpPr>
          <p:spPr>
            <a:xfrm>
              <a:off x="9666323" y="4094048"/>
              <a:ext cx="472440" cy="305435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bk object 32"/>
            <p:cNvSpPr/>
            <p:nvPr/>
          </p:nvSpPr>
          <p:spPr>
            <a:xfrm>
              <a:off x="9552916" y="3197818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33"/>
            <p:cNvSpPr/>
            <p:nvPr/>
          </p:nvSpPr>
          <p:spPr>
            <a:xfrm>
              <a:off x="8716934" y="3643450"/>
              <a:ext cx="383540" cy="303530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bk object 34"/>
            <p:cNvSpPr/>
            <p:nvPr/>
          </p:nvSpPr>
          <p:spPr>
            <a:xfrm>
              <a:off x="9993833" y="928444"/>
              <a:ext cx="166370" cy="297815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bk object 35"/>
            <p:cNvSpPr/>
            <p:nvPr/>
          </p:nvSpPr>
          <p:spPr>
            <a:xfrm>
              <a:off x="8483603" y="6363139"/>
              <a:ext cx="298450" cy="297815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7"/>
          <p:cNvSpPr/>
          <p:nvPr/>
        </p:nvSpPr>
        <p:spPr>
          <a:xfrm>
            <a:off x="7195108" y="676800"/>
            <a:ext cx="519425" cy="33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8"/>
          <p:cNvSpPr/>
          <p:nvPr/>
        </p:nvSpPr>
        <p:spPr>
          <a:xfrm>
            <a:off x="752000" y="6145970"/>
            <a:ext cx="3562985" cy="0"/>
          </a:xfrm>
          <a:custGeom>
            <a:avLst/>
            <a:gdLst/>
            <a:ahLst/>
            <a:cxnLst/>
            <a:rect l="l" t="t" r="r" b="b"/>
            <a:pathLst>
              <a:path w="3562985">
                <a:moveTo>
                  <a:pt x="0" y="0"/>
                </a:moveTo>
                <a:lnTo>
                  <a:pt x="3562870" y="0"/>
                </a:lnTo>
              </a:path>
            </a:pathLst>
          </a:custGeom>
          <a:ln w="9525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9"/>
          <p:cNvSpPr txBox="1"/>
          <p:nvPr/>
        </p:nvSpPr>
        <p:spPr>
          <a:xfrm>
            <a:off x="4457134" y="657680"/>
            <a:ext cx="3264535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marR="748665" indent="-57150" algn="r">
              <a:lnSpc>
                <a:spcPts val="1000"/>
              </a:lnSpc>
            </a:pPr>
            <a:r>
              <a:rPr sz="1000" spc="-5" dirty="0">
                <a:solidFill>
                  <a:srgbClr val="4C4C4C"/>
                </a:solidFill>
                <a:latin typeface="Calibri"/>
                <a:cs typeface="Calibri"/>
              </a:rPr>
              <a:t>This 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project </a:t>
            </a:r>
            <a:r>
              <a:rPr sz="1000" spc="-5" dirty="0">
                <a:solidFill>
                  <a:srgbClr val="4C4C4C"/>
                </a:solidFill>
                <a:latin typeface="Calibri"/>
                <a:cs typeface="Calibri"/>
              </a:rPr>
              <a:t>received funding 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from</a:t>
            </a:r>
            <a:r>
              <a:rPr sz="1000" spc="1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C4C4C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 European </a:t>
            </a:r>
            <a:r>
              <a:rPr sz="1000" spc="-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Union’s </a:t>
            </a:r>
            <a:r>
              <a:rPr sz="1000" b="1" spc="-5" dirty="0">
                <a:solidFill>
                  <a:srgbClr val="4C4C4C"/>
                </a:solidFill>
                <a:latin typeface="Calibri"/>
                <a:cs typeface="Calibri"/>
              </a:rPr>
              <a:t>Horizon </a:t>
            </a:r>
            <a:r>
              <a:rPr sz="1000" b="1" dirty="0">
                <a:solidFill>
                  <a:srgbClr val="4C4C4C"/>
                </a:solidFill>
                <a:latin typeface="Calibri"/>
                <a:cs typeface="Calibri"/>
              </a:rPr>
              <a:t>2020 </a:t>
            </a:r>
            <a:r>
              <a:rPr sz="1000" b="1" spc="-5" dirty="0">
                <a:solidFill>
                  <a:srgbClr val="4C4C4C"/>
                </a:solidFill>
                <a:latin typeface="Calibri"/>
                <a:cs typeface="Calibri"/>
              </a:rPr>
              <a:t>Research</a:t>
            </a:r>
            <a:r>
              <a:rPr sz="1000" b="1" spc="-4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C4C4C"/>
                </a:solidFill>
                <a:latin typeface="Calibri"/>
                <a:cs typeface="Calibri"/>
              </a:rPr>
              <a:t>and</a:t>
            </a:r>
            <a:r>
              <a:rPr sz="1000" b="1" spc="-1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C4C4C"/>
                </a:solidFill>
                <a:latin typeface="Calibri"/>
                <a:cs typeface="Calibri"/>
              </a:rPr>
              <a:t>Innovation  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program </a:t>
            </a:r>
            <a:r>
              <a:rPr sz="1000" spc="-5" dirty="0">
                <a:solidFill>
                  <a:srgbClr val="4C4C4C"/>
                </a:solidFill>
                <a:latin typeface="Calibri"/>
                <a:cs typeface="Calibri"/>
              </a:rPr>
              <a:t>under </a:t>
            </a:r>
            <a:r>
              <a:rPr sz="1000" b="1" spc="-10" dirty="0">
                <a:solidFill>
                  <a:srgbClr val="4C4C4C"/>
                </a:solidFill>
                <a:latin typeface="Calibri"/>
                <a:cs typeface="Calibri"/>
              </a:rPr>
              <a:t>Grant </a:t>
            </a:r>
            <a:r>
              <a:rPr sz="1000" b="1" spc="-5" dirty="0">
                <a:solidFill>
                  <a:srgbClr val="4C4C4C"/>
                </a:solidFill>
                <a:latin typeface="Calibri"/>
                <a:cs typeface="Calibri"/>
              </a:rPr>
              <a:t>Agreement </a:t>
            </a:r>
            <a:r>
              <a:rPr sz="1000" b="1" dirty="0">
                <a:solidFill>
                  <a:srgbClr val="4C4C4C"/>
                </a:solidFill>
                <a:latin typeface="Calibri"/>
                <a:cs typeface="Calibri"/>
              </a:rPr>
              <a:t>n°</a:t>
            </a:r>
            <a:r>
              <a:rPr sz="1000" b="1" spc="-4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C4C4C"/>
                </a:solidFill>
                <a:latin typeface="Calibri"/>
                <a:cs typeface="Calibri"/>
              </a:rPr>
              <a:t>730471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81610" marR="5080" indent="-53975" algn="r">
              <a:lnSpc>
                <a:spcPts val="1000"/>
              </a:lnSpc>
            </a:pP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This presentation reflects only </a:t>
            </a:r>
            <a:r>
              <a:rPr sz="1000" i="1" dirty="0">
                <a:solidFill>
                  <a:srgbClr val="4C4C4C"/>
                </a:solidFill>
                <a:latin typeface="Calibri"/>
                <a:cs typeface="Calibri"/>
              </a:rPr>
              <a:t>the </a:t>
            </a: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author’s views</a:t>
            </a:r>
            <a:r>
              <a:rPr sz="1000" i="1" spc="6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and</a:t>
            </a:r>
            <a:r>
              <a:rPr sz="1000" i="1" spc="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4C4C4C"/>
                </a:solidFill>
                <a:latin typeface="Calibri"/>
                <a:cs typeface="Calibri"/>
              </a:rPr>
              <a:t>neither  Agency nor the </a:t>
            </a: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Commission </a:t>
            </a:r>
            <a:r>
              <a:rPr sz="1000" i="1" dirty="0">
                <a:solidFill>
                  <a:srgbClr val="4C4C4C"/>
                </a:solidFill>
                <a:latin typeface="Calibri"/>
                <a:cs typeface="Calibri"/>
              </a:rPr>
              <a:t>are responsible </a:t>
            </a: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for </a:t>
            </a:r>
            <a:r>
              <a:rPr sz="1000" i="1" spc="-10" dirty="0">
                <a:solidFill>
                  <a:srgbClr val="4C4C4C"/>
                </a:solidFill>
                <a:latin typeface="Calibri"/>
                <a:cs typeface="Calibri"/>
              </a:rPr>
              <a:t>any</a:t>
            </a:r>
            <a:r>
              <a:rPr sz="1000" i="1" spc="-2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4C4C4C"/>
                </a:solidFill>
                <a:latin typeface="Calibri"/>
                <a:cs typeface="Calibri"/>
              </a:rPr>
              <a:t>use</a:t>
            </a: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4C4C4C"/>
                </a:solidFill>
                <a:latin typeface="Calibri"/>
                <a:cs typeface="Calibri"/>
              </a:rPr>
              <a:t>that  </a:t>
            </a: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may </a:t>
            </a:r>
            <a:r>
              <a:rPr sz="1000" i="1" dirty="0">
                <a:solidFill>
                  <a:srgbClr val="4C4C4C"/>
                </a:solidFill>
                <a:latin typeface="Calibri"/>
                <a:cs typeface="Calibri"/>
              </a:rPr>
              <a:t>be made </a:t>
            </a: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of </a:t>
            </a:r>
            <a:r>
              <a:rPr sz="1000" i="1" dirty="0">
                <a:solidFill>
                  <a:srgbClr val="4C4C4C"/>
                </a:solidFill>
                <a:latin typeface="Calibri"/>
                <a:cs typeface="Calibri"/>
              </a:rPr>
              <a:t>the </a:t>
            </a:r>
            <a:r>
              <a:rPr sz="1000" i="1" spc="-5" dirty="0">
                <a:solidFill>
                  <a:srgbClr val="4C4C4C"/>
                </a:solidFill>
                <a:latin typeface="Calibri"/>
                <a:cs typeface="Calibri"/>
              </a:rPr>
              <a:t>information contained</a:t>
            </a:r>
            <a:r>
              <a:rPr sz="1000" i="1" spc="-2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4C4C4C"/>
                </a:solidFill>
                <a:latin typeface="Calibri"/>
                <a:cs typeface="Calibri"/>
              </a:rPr>
              <a:t>herein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8" y="28868"/>
            <a:ext cx="3972671" cy="3972671"/>
          </a:xfrm>
          <a:prstGeom prst="rect">
            <a:avLst/>
          </a:prstGeom>
        </p:spPr>
      </p:pic>
      <p:sp>
        <p:nvSpPr>
          <p:cNvPr id="4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03014" y="4340863"/>
            <a:ext cx="7184668" cy="1526537"/>
          </a:xfrm>
        </p:spPr>
        <p:txBody>
          <a:bodyPr anchor="b" anchorCtr="0"/>
          <a:lstStyle>
            <a:lvl1pPr>
              <a:defRPr lang="en-US" sz="3900" b="1" i="0" spc="-50" dirty="0" smtClean="0">
                <a:solidFill>
                  <a:srgbClr val="4C4C4C"/>
                </a:solidFill>
                <a:latin typeface="Montserrat"/>
                <a:ea typeface="+mn-ea"/>
                <a:cs typeface="Montserrat"/>
              </a:defRPr>
            </a:lvl1pPr>
          </a:lstStyle>
          <a:p>
            <a:pPr marL="66675" marR="5080" indent="-54610">
              <a:lnSpc>
                <a:spcPts val="4000"/>
              </a:lnSpc>
            </a:pPr>
            <a:r>
              <a:rPr lang="en-US" sz="3900" b="1" spc="-50" dirty="0">
                <a:solidFill>
                  <a:srgbClr val="4C4C4C"/>
                </a:solidFill>
                <a:latin typeface="Montserrat"/>
                <a:cs typeface="Montserrat"/>
              </a:rPr>
              <a:t>Title </a:t>
            </a:r>
            <a:r>
              <a:rPr lang="en-US" sz="3900" b="1" spc="-40" dirty="0">
                <a:solidFill>
                  <a:srgbClr val="4C4C4C"/>
                </a:solidFill>
                <a:latin typeface="Montserrat"/>
                <a:cs typeface="Montserrat"/>
              </a:rPr>
              <a:t>of </a:t>
            </a:r>
            <a:r>
              <a:rPr lang="en-US" sz="3900" b="1" spc="-25" dirty="0">
                <a:solidFill>
                  <a:srgbClr val="4C4C4C"/>
                </a:solidFill>
                <a:latin typeface="Montserrat"/>
                <a:cs typeface="Montserrat"/>
              </a:rPr>
              <a:t>the </a:t>
            </a:r>
            <a:r>
              <a:rPr lang="en-US" sz="3900" b="1" spc="-50" dirty="0">
                <a:solidFill>
                  <a:srgbClr val="4C4C4C"/>
                </a:solidFill>
                <a:latin typeface="Montserrat"/>
                <a:cs typeface="Montserrat"/>
              </a:rPr>
              <a:t>presentation </a:t>
            </a:r>
            <a:r>
              <a:rPr lang="en-US" sz="3900" b="1" spc="-40" dirty="0">
                <a:solidFill>
                  <a:srgbClr val="4C4C4C"/>
                </a:solidFill>
                <a:latin typeface="Montserrat"/>
                <a:cs typeface="Montserrat"/>
              </a:rPr>
              <a:t>that  </a:t>
            </a:r>
            <a:r>
              <a:rPr lang="en-US" sz="3900" b="1" spc="-35" dirty="0">
                <a:solidFill>
                  <a:srgbClr val="4C4C4C"/>
                </a:solidFill>
                <a:latin typeface="Montserrat"/>
                <a:cs typeface="Montserrat"/>
              </a:rPr>
              <a:t>briefly </a:t>
            </a:r>
            <a:r>
              <a:rPr lang="en-US" sz="3900" b="1" spc="-55" dirty="0">
                <a:solidFill>
                  <a:srgbClr val="4C4C4C"/>
                </a:solidFill>
                <a:latin typeface="Montserrat"/>
                <a:cs typeface="Montserrat"/>
              </a:rPr>
              <a:t>describe </a:t>
            </a:r>
            <a:r>
              <a:rPr lang="en-US" sz="3900" b="1" spc="-30" dirty="0">
                <a:solidFill>
                  <a:srgbClr val="4C4C4C"/>
                </a:solidFill>
                <a:latin typeface="Montserrat"/>
                <a:cs typeface="Montserrat"/>
              </a:rPr>
              <a:t>its </a:t>
            </a:r>
            <a:r>
              <a:rPr lang="en-US" sz="3900" b="1" spc="-45" dirty="0">
                <a:solidFill>
                  <a:srgbClr val="4C4C4C"/>
                </a:solidFill>
                <a:latin typeface="Montserrat"/>
                <a:cs typeface="Montserrat"/>
              </a:rPr>
              <a:t>content,  </a:t>
            </a:r>
            <a:r>
              <a:rPr lang="en-US" sz="3900" b="1" spc="-30" dirty="0">
                <a:solidFill>
                  <a:srgbClr val="4C4C4C"/>
                </a:solidFill>
                <a:latin typeface="Montserrat"/>
                <a:cs typeface="Montserrat"/>
              </a:rPr>
              <a:t>its </a:t>
            </a:r>
            <a:r>
              <a:rPr lang="en-US" sz="3900" b="1" spc="-45" dirty="0">
                <a:solidFill>
                  <a:srgbClr val="4C4C4C"/>
                </a:solidFill>
                <a:latin typeface="Montserrat"/>
                <a:cs typeface="Montserrat"/>
              </a:rPr>
              <a:t>purpose </a:t>
            </a:r>
            <a:r>
              <a:rPr lang="en-US" sz="3900" b="1" spc="-30" dirty="0">
                <a:solidFill>
                  <a:srgbClr val="4C4C4C"/>
                </a:solidFill>
                <a:latin typeface="Montserrat"/>
                <a:cs typeface="Montserrat"/>
              </a:rPr>
              <a:t>and</a:t>
            </a:r>
            <a:r>
              <a:rPr lang="en-US" sz="3900" b="1" dirty="0">
                <a:solidFill>
                  <a:srgbClr val="4C4C4C"/>
                </a:solidFill>
                <a:latin typeface="Montserrat"/>
                <a:cs typeface="Montserrat"/>
              </a:rPr>
              <a:t> </a:t>
            </a:r>
            <a:r>
              <a:rPr lang="en-US" sz="3900" b="1" spc="-30" dirty="0">
                <a:solidFill>
                  <a:srgbClr val="4C4C4C"/>
                </a:solidFill>
                <a:latin typeface="Montserrat"/>
                <a:cs typeface="Montserrat"/>
              </a:rPr>
              <a:t>more</a:t>
            </a:r>
            <a:endParaRPr lang="en-US" sz="3900" dirty="0">
              <a:latin typeface="Montserrat"/>
              <a:cs typeface="Montserrat"/>
            </a:endParaRP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1" hasCustomPrompt="1"/>
          </p:nvPr>
        </p:nvSpPr>
        <p:spPr>
          <a:xfrm>
            <a:off x="752000" y="6398476"/>
            <a:ext cx="3951288" cy="292388"/>
          </a:xfrm>
        </p:spPr>
        <p:txBody>
          <a:bodyPr/>
          <a:lstStyle>
            <a:lvl1pPr>
              <a:defRPr lang="en-US" sz="1900" b="1" kern="1200" spc="-10" dirty="0" smtClean="0">
                <a:solidFill>
                  <a:srgbClr val="4C4C4C"/>
                </a:solidFill>
                <a:latin typeface="Montserrat-SemiBold"/>
                <a:ea typeface="+mn-ea"/>
                <a:cs typeface="Montserrat-SemiBold"/>
              </a:defRPr>
            </a:lvl1pPr>
            <a:lvl2pPr>
              <a:defRPr lang="en-US" sz="1900" b="1" kern="1200" spc="-10" dirty="0" smtClean="0">
                <a:solidFill>
                  <a:srgbClr val="4C4C4C"/>
                </a:solidFill>
                <a:latin typeface="Montserrat-SemiBold"/>
                <a:ea typeface="+mn-ea"/>
                <a:cs typeface="Montserrat-SemiBold"/>
              </a:defRPr>
            </a:lvl2pPr>
            <a:lvl3pPr>
              <a:defRPr lang="en-US" dirty="0" smtClean="0"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 of the presenter</a:t>
            </a:r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12" hasCustomPrompt="1"/>
          </p:nvPr>
        </p:nvSpPr>
        <p:spPr>
          <a:xfrm>
            <a:off x="745356" y="6839208"/>
            <a:ext cx="3951288" cy="246221"/>
          </a:xfrm>
        </p:spPr>
        <p:txBody>
          <a:bodyPr/>
          <a:lstStyle>
            <a:lvl1pPr>
              <a:defRPr lang="en-US" sz="1600" kern="1200" spc="-25" dirty="0" smtClean="0">
                <a:solidFill>
                  <a:srgbClr val="4C4C4C"/>
                </a:solidFill>
                <a:latin typeface="Montserrat"/>
                <a:ea typeface="+mn-ea"/>
                <a:cs typeface="Montserrat"/>
              </a:defRPr>
            </a:lvl1pPr>
            <a:lvl2pPr>
              <a:defRPr lang="en-US" sz="1900" b="1" kern="1200" spc="-10" dirty="0" smtClean="0">
                <a:solidFill>
                  <a:srgbClr val="4C4C4C"/>
                </a:solidFill>
                <a:latin typeface="Montserrat-SemiBold"/>
                <a:ea typeface="+mn-ea"/>
                <a:cs typeface="Montserrat-SemiBold"/>
              </a:defRPr>
            </a:lvl2pPr>
            <a:lvl3pPr>
              <a:defRPr lang="en-US" dirty="0" smtClean="0"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 dirty="0"/>
              <a:t>Role or title </a:t>
            </a:r>
            <a:r>
              <a:rPr lang="mr-IN" dirty="0"/>
              <a:t>–</a:t>
            </a:r>
            <a:r>
              <a:rPr lang="en-US" dirty="0"/>
              <a:t> Organization name</a:t>
            </a:r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3" hasCustomPrompt="1"/>
          </p:nvPr>
        </p:nvSpPr>
        <p:spPr>
          <a:xfrm>
            <a:off x="6527800" y="6398476"/>
            <a:ext cx="1360488" cy="611924"/>
          </a:xfrm>
        </p:spPr>
        <p:txBody>
          <a:bodyPr/>
          <a:lstStyle/>
          <a:p>
            <a:r>
              <a:rPr lang="en-US"/>
              <a:t>Organization logo</a:t>
            </a:r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483603" y="20140"/>
            <a:ext cx="1677008" cy="7552148"/>
            <a:chOff x="8483603" y="20140"/>
            <a:chExt cx="1677008" cy="7552148"/>
          </a:xfrm>
        </p:grpSpPr>
        <p:sp>
          <p:nvSpPr>
            <p:cNvPr id="37" name="bk object 16"/>
            <p:cNvSpPr/>
            <p:nvPr/>
          </p:nvSpPr>
          <p:spPr>
            <a:xfrm>
              <a:off x="9538808" y="471027"/>
              <a:ext cx="621665" cy="292735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17"/>
            <p:cNvSpPr/>
            <p:nvPr/>
          </p:nvSpPr>
          <p:spPr>
            <a:xfrm>
              <a:off x="9689829" y="1377156"/>
              <a:ext cx="470534" cy="306705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18"/>
            <p:cNvSpPr/>
            <p:nvPr/>
          </p:nvSpPr>
          <p:spPr>
            <a:xfrm>
              <a:off x="9769715" y="22661"/>
              <a:ext cx="390525" cy="292735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19"/>
            <p:cNvSpPr/>
            <p:nvPr/>
          </p:nvSpPr>
          <p:spPr>
            <a:xfrm>
              <a:off x="9211007" y="20140"/>
              <a:ext cx="323850" cy="297815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20"/>
            <p:cNvSpPr/>
            <p:nvPr/>
          </p:nvSpPr>
          <p:spPr>
            <a:xfrm>
              <a:off x="9085737" y="182698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21"/>
            <p:cNvSpPr/>
            <p:nvPr/>
          </p:nvSpPr>
          <p:spPr>
            <a:xfrm>
              <a:off x="8774824" y="2281749"/>
              <a:ext cx="1385570" cy="305435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bk object 22"/>
            <p:cNvSpPr/>
            <p:nvPr/>
          </p:nvSpPr>
          <p:spPr>
            <a:xfrm>
              <a:off x="9071324" y="2742608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bk object 23"/>
            <p:cNvSpPr/>
            <p:nvPr/>
          </p:nvSpPr>
          <p:spPr>
            <a:xfrm>
              <a:off x="9318193" y="3642441"/>
              <a:ext cx="842010" cy="305435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bk object 24"/>
            <p:cNvSpPr/>
            <p:nvPr/>
          </p:nvSpPr>
          <p:spPr>
            <a:xfrm>
              <a:off x="9071331" y="5006017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bk object 25"/>
            <p:cNvSpPr/>
            <p:nvPr/>
          </p:nvSpPr>
          <p:spPr>
            <a:xfrm>
              <a:off x="8934708" y="7266853"/>
              <a:ext cx="1225550" cy="305435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rgbClr val="5E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26"/>
            <p:cNvSpPr/>
            <p:nvPr/>
          </p:nvSpPr>
          <p:spPr>
            <a:xfrm>
              <a:off x="9552914" y="4555737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27"/>
            <p:cNvSpPr/>
            <p:nvPr/>
          </p:nvSpPr>
          <p:spPr>
            <a:xfrm>
              <a:off x="9378508" y="5906322"/>
              <a:ext cx="781685" cy="305435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28"/>
            <p:cNvSpPr/>
            <p:nvPr/>
          </p:nvSpPr>
          <p:spPr>
            <a:xfrm>
              <a:off x="9445680" y="6813132"/>
              <a:ext cx="714375" cy="305435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bk object 29"/>
            <p:cNvSpPr/>
            <p:nvPr/>
          </p:nvSpPr>
          <p:spPr>
            <a:xfrm>
              <a:off x="9252803" y="5453251"/>
              <a:ext cx="907415" cy="305435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bk object 30"/>
            <p:cNvSpPr/>
            <p:nvPr/>
          </p:nvSpPr>
          <p:spPr>
            <a:xfrm>
              <a:off x="9085734" y="635940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bk object 31"/>
            <p:cNvSpPr/>
            <p:nvPr/>
          </p:nvSpPr>
          <p:spPr>
            <a:xfrm>
              <a:off x="9666323" y="4094048"/>
              <a:ext cx="472440" cy="305435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32"/>
            <p:cNvSpPr/>
            <p:nvPr/>
          </p:nvSpPr>
          <p:spPr>
            <a:xfrm>
              <a:off x="9552916" y="3197818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bk object 33"/>
            <p:cNvSpPr/>
            <p:nvPr/>
          </p:nvSpPr>
          <p:spPr>
            <a:xfrm>
              <a:off x="8716934" y="3643450"/>
              <a:ext cx="383540" cy="303530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34"/>
            <p:cNvSpPr/>
            <p:nvPr/>
          </p:nvSpPr>
          <p:spPr>
            <a:xfrm>
              <a:off x="9993833" y="928444"/>
              <a:ext cx="166370" cy="297815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35"/>
            <p:cNvSpPr/>
            <p:nvPr/>
          </p:nvSpPr>
          <p:spPr>
            <a:xfrm>
              <a:off x="8483603" y="6363139"/>
              <a:ext cx="298450" cy="297815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17"/>
          <p:cNvSpPr/>
          <p:nvPr userDrawn="1"/>
        </p:nvSpPr>
        <p:spPr>
          <a:xfrm>
            <a:off x="7195108" y="676800"/>
            <a:ext cx="519425" cy="33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8"/>
          <p:cNvSpPr/>
          <p:nvPr userDrawn="1"/>
        </p:nvSpPr>
        <p:spPr>
          <a:xfrm>
            <a:off x="752000" y="6145970"/>
            <a:ext cx="3562985" cy="0"/>
          </a:xfrm>
          <a:custGeom>
            <a:avLst/>
            <a:gdLst/>
            <a:ahLst/>
            <a:cxnLst/>
            <a:rect l="l" t="t" r="r" b="b"/>
            <a:pathLst>
              <a:path w="3562985">
                <a:moveTo>
                  <a:pt x="0" y="0"/>
                </a:moveTo>
                <a:lnTo>
                  <a:pt x="3562870" y="0"/>
                </a:lnTo>
              </a:path>
            </a:pathLst>
          </a:custGeom>
          <a:ln w="9525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4991" y="1143000"/>
            <a:ext cx="9196387" cy="5562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0160001" cy="762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 ">
    <p:bg>
      <p:bgPr>
        <a:solidFill>
          <a:srgbClr val="456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2133600"/>
            <a:ext cx="6629400" cy="4953000"/>
          </a:xfrm>
        </p:spPr>
        <p:txBody>
          <a:bodyPr anchor="b" anchorCtr="0">
            <a:normAutofit/>
          </a:bodyPr>
          <a:lstStyle>
            <a:lvl1pPr>
              <a:defRPr lang="en-GB" sz="4400" b="1" i="0" smtClean="0">
                <a:solidFill>
                  <a:schemeClr val="bg1"/>
                </a:solidFill>
                <a:effectLst/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483603" y="20140"/>
            <a:ext cx="1677008" cy="7552148"/>
            <a:chOff x="8483603" y="20140"/>
            <a:chExt cx="1677008" cy="7552148"/>
          </a:xfrm>
        </p:grpSpPr>
        <p:sp>
          <p:nvSpPr>
            <p:cNvPr id="37" name="bk object 16"/>
            <p:cNvSpPr/>
            <p:nvPr/>
          </p:nvSpPr>
          <p:spPr>
            <a:xfrm>
              <a:off x="9538808" y="471027"/>
              <a:ext cx="621665" cy="292735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bk object 17"/>
            <p:cNvSpPr/>
            <p:nvPr/>
          </p:nvSpPr>
          <p:spPr>
            <a:xfrm>
              <a:off x="9689829" y="1377156"/>
              <a:ext cx="470534" cy="306705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bk object 18"/>
            <p:cNvSpPr/>
            <p:nvPr/>
          </p:nvSpPr>
          <p:spPr>
            <a:xfrm>
              <a:off x="9769715" y="22661"/>
              <a:ext cx="390525" cy="292735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bk object 19"/>
            <p:cNvSpPr/>
            <p:nvPr/>
          </p:nvSpPr>
          <p:spPr>
            <a:xfrm>
              <a:off x="9211007" y="20140"/>
              <a:ext cx="323850" cy="297815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20"/>
            <p:cNvSpPr/>
            <p:nvPr/>
          </p:nvSpPr>
          <p:spPr>
            <a:xfrm>
              <a:off x="9085737" y="182698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21"/>
            <p:cNvSpPr/>
            <p:nvPr/>
          </p:nvSpPr>
          <p:spPr>
            <a:xfrm>
              <a:off x="8774824" y="2281749"/>
              <a:ext cx="1385570" cy="305435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22"/>
            <p:cNvSpPr/>
            <p:nvPr/>
          </p:nvSpPr>
          <p:spPr>
            <a:xfrm>
              <a:off x="9071324" y="2742608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23"/>
            <p:cNvSpPr/>
            <p:nvPr/>
          </p:nvSpPr>
          <p:spPr>
            <a:xfrm>
              <a:off x="9318193" y="3642441"/>
              <a:ext cx="842010" cy="305435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24"/>
            <p:cNvSpPr/>
            <p:nvPr/>
          </p:nvSpPr>
          <p:spPr>
            <a:xfrm>
              <a:off x="9071331" y="5006017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25"/>
            <p:cNvSpPr/>
            <p:nvPr/>
          </p:nvSpPr>
          <p:spPr>
            <a:xfrm>
              <a:off x="8934708" y="7266853"/>
              <a:ext cx="1225550" cy="305435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bk object 26"/>
            <p:cNvSpPr/>
            <p:nvPr/>
          </p:nvSpPr>
          <p:spPr>
            <a:xfrm>
              <a:off x="9552914" y="4555737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27"/>
            <p:cNvSpPr/>
            <p:nvPr/>
          </p:nvSpPr>
          <p:spPr>
            <a:xfrm>
              <a:off x="9378508" y="5906322"/>
              <a:ext cx="781685" cy="305435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bk object 28"/>
            <p:cNvSpPr/>
            <p:nvPr/>
          </p:nvSpPr>
          <p:spPr>
            <a:xfrm>
              <a:off x="9445680" y="6813132"/>
              <a:ext cx="714375" cy="305435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bk object 29"/>
            <p:cNvSpPr/>
            <p:nvPr/>
          </p:nvSpPr>
          <p:spPr>
            <a:xfrm>
              <a:off x="9252803" y="5453251"/>
              <a:ext cx="907415" cy="305435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bk object 30"/>
            <p:cNvSpPr/>
            <p:nvPr/>
          </p:nvSpPr>
          <p:spPr>
            <a:xfrm>
              <a:off x="9085734" y="635940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31"/>
            <p:cNvSpPr/>
            <p:nvPr/>
          </p:nvSpPr>
          <p:spPr>
            <a:xfrm>
              <a:off x="9666323" y="4094048"/>
              <a:ext cx="472440" cy="305435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bk object 32"/>
            <p:cNvSpPr/>
            <p:nvPr/>
          </p:nvSpPr>
          <p:spPr>
            <a:xfrm>
              <a:off x="9552916" y="3197818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bk object 33"/>
            <p:cNvSpPr/>
            <p:nvPr/>
          </p:nvSpPr>
          <p:spPr>
            <a:xfrm>
              <a:off x="8716934" y="3643450"/>
              <a:ext cx="383540" cy="303530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34"/>
            <p:cNvSpPr/>
            <p:nvPr/>
          </p:nvSpPr>
          <p:spPr>
            <a:xfrm>
              <a:off x="9993833" y="928444"/>
              <a:ext cx="166370" cy="297815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35"/>
            <p:cNvSpPr/>
            <p:nvPr/>
          </p:nvSpPr>
          <p:spPr>
            <a:xfrm>
              <a:off x="8483603" y="6363139"/>
              <a:ext cx="298450" cy="297815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g Quot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8483603" y="20140"/>
            <a:ext cx="1677008" cy="7552148"/>
            <a:chOff x="8483603" y="20140"/>
            <a:chExt cx="1677008" cy="7552148"/>
          </a:xfrm>
        </p:grpSpPr>
        <p:sp>
          <p:nvSpPr>
            <p:cNvPr id="26" name="bk object 16"/>
            <p:cNvSpPr/>
            <p:nvPr/>
          </p:nvSpPr>
          <p:spPr>
            <a:xfrm>
              <a:off x="9538808" y="471027"/>
              <a:ext cx="621665" cy="292735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17"/>
            <p:cNvSpPr/>
            <p:nvPr/>
          </p:nvSpPr>
          <p:spPr>
            <a:xfrm>
              <a:off x="9689829" y="1377156"/>
              <a:ext cx="470534" cy="306705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/>
            <p:cNvSpPr/>
            <p:nvPr/>
          </p:nvSpPr>
          <p:spPr>
            <a:xfrm>
              <a:off x="9769715" y="22661"/>
              <a:ext cx="390525" cy="292735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9"/>
            <p:cNvSpPr/>
            <p:nvPr/>
          </p:nvSpPr>
          <p:spPr>
            <a:xfrm>
              <a:off x="9211007" y="20140"/>
              <a:ext cx="323850" cy="297815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20"/>
            <p:cNvSpPr/>
            <p:nvPr/>
          </p:nvSpPr>
          <p:spPr>
            <a:xfrm>
              <a:off x="9085737" y="182698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21"/>
            <p:cNvSpPr/>
            <p:nvPr/>
          </p:nvSpPr>
          <p:spPr>
            <a:xfrm>
              <a:off x="8774824" y="2281749"/>
              <a:ext cx="1385570" cy="305435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bk object 22"/>
            <p:cNvSpPr/>
            <p:nvPr/>
          </p:nvSpPr>
          <p:spPr>
            <a:xfrm>
              <a:off x="9071324" y="2742608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23"/>
            <p:cNvSpPr/>
            <p:nvPr/>
          </p:nvSpPr>
          <p:spPr>
            <a:xfrm>
              <a:off x="9318193" y="3642441"/>
              <a:ext cx="842010" cy="305435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bk object 24"/>
            <p:cNvSpPr/>
            <p:nvPr/>
          </p:nvSpPr>
          <p:spPr>
            <a:xfrm>
              <a:off x="9071331" y="5006017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bk object 25"/>
            <p:cNvSpPr/>
            <p:nvPr/>
          </p:nvSpPr>
          <p:spPr>
            <a:xfrm>
              <a:off x="8934708" y="7266853"/>
              <a:ext cx="1225550" cy="305435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bk object 26"/>
            <p:cNvSpPr/>
            <p:nvPr/>
          </p:nvSpPr>
          <p:spPr>
            <a:xfrm>
              <a:off x="9552914" y="4555737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bk object 27"/>
            <p:cNvSpPr/>
            <p:nvPr/>
          </p:nvSpPr>
          <p:spPr>
            <a:xfrm>
              <a:off x="9378508" y="5906322"/>
              <a:ext cx="781685" cy="305435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bk object 28"/>
            <p:cNvSpPr/>
            <p:nvPr/>
          </p:nvSpPr>
          <p:spPr>
            <a:xfrm>
              <a:off x="9445680" y="6813132"/>
              <a:ext cx="714375" cy="305435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bk object 29"/>
            <p:cNvSpPr/>
            <p:nvPr/>
          </p:nvSpPr>
          <p:spPr>
            <a:xfrm>
              <a:off x="9252803" y="5453251"/>
              <a:ext cx="907415" cy="305435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bk object 30"/>
            <p:cNvSpPr/>
            <p:nvPr/>
          </p:nvSpPr>
          <p:spPr>
            <a:xfrm>
              <a:off x="9085734" y="635940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31"/>
            <p:cNvSpPr/>
            <p:nvPr/>
          </p:nvSpPr>
          <p:spPr>
            <a:xfrm>
              <a:off x="9666323" y="4094048"/>
              <a:ext cx="472440" cy="305435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32"/>
            <p:cNvSpPr/>
            <p:nvPr/>
          </p:nvSpPr>
          <p:spPr>
            <a:xfrm>
              <a:off x="9552916" y="3197818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33"/>
            <p:cNvSpPr/>
            <p:nvPr/>
          </p:nvSpPr>
          <p:spPr>
            <a:xfrm>
              <a:off x="8716934" y="3643450"/>
              <a:ext cx="383540" cy="303530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34"/>
            <p:cNvSpPr/>
            <p:nvPr/>
          </p:nvSpPr>
          <p:spPr>
            <a:xfrm>
              <a:off x="9993833" y="928444"/>
              <a:ext cx="166370" cy="297815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35"/>
            <p:cNvSpPr/>
            <p:nvPr/>
          </p:nvSpPr>
          <p:spPr>
            <a:xfrm>
              <a:off x="8483603" y="6363139"/>
              <a:ext cx="298450" cy="297815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2133600"/>
            <a:ext cx="6629400" cy="4953000"/>
          </a:xfrm>
        </p:spPr>
        <p:txBody>
          <a:bodyPr anchor="b" anchorCtr="0">
            <a:normAutofit/>
          </a:bodyPr>
          <a:lstStyle>
            <a:lvl1pPr>
              <a:defRPr lang="en-GB" sz="4400" b="1" i="0" smtClean="0">
                <a:solidFill>
                  <a:schemeClr val="bg1"/>
                </a:solidFill>
                <a:effectLst/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483603" y="20140"/>
            <a:ext cx="1677008" cy="7552148"/>
            <a:chOff x="8483603" y="20140"/>
            <a:chExt cx="1677008" cy="7552148"/>
          </a:xfrm>
        </p:grpSpPr>
        <p:sp>
          <p:nvSpPr>
            <p:cNvPr id="4" name="bk object 16"/>
            <p:cNvSpPr/>
            <p:nvPr/>
          </p:nvSpPr>
          <p:spPr>
            <a:xfrm>
              <a:off x="9538808" y="471027"/>
              <a:ext cx="621665" cy="292735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9689829" y="1377156"/>
              <a:ext cx="470534" cy="306705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bk object 18"/>
            <p:cNvSpPr/>
            <p:nvPr/>
          </p:nvSpPr>
          <p:spPr>
            <a:xfrm>
              <a:off x="9769715" y="22661"/>
              <a:ext cx="390525" cy="292735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19"/>
            <p:cNvSpPr/>
            <p:nvPr/>
          </p:nvSpPr>
          <p:spPr>
            <a:xfrm>
              <a:off x="9211007" y="20140"/>
              <a:ext cx="323850" cy="297815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0"/>
            <p:cNvSpPr/>
            <p:nvPr/>
          </p:nvSpPr>
          <p:spPr>
            <a:xfrm>
              <a:off x="9085737" y="182698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1"/>
            <p:cNvSpPr/>
            <p:nvPr/>
          </p:nvSpPr>
          <p:spPr>
            <a:xfrm>
              <a:off x="8774824" y="2281749"/>
              <a:ext cx="1385570" cy="305435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2"/>
            <p:cNvSpPr/>
            <p:nvPr/>
          </p:nvSpPr>
          <p:spPr>
            <a:xfrm>
              <a:off x="9071324" y="2742608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23"/>
            <p:cNvSpPr/>
            <p:nvPr/>
          </p:nvSpPr>
          <p:spPr>
            <a:xfrm>
              <a:off x="9318193" y="3642441"/>
              <a:ext cx="842010" cy="305435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24"/>
            <p:cNvSpPr/>
            <p:nvPr/>
          </p:nvSpPr>
          <p:spPr>
            <a:xfrm>
              <a:off x="9071331" y="5006017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25"/>
            <p:cNvSpPr/>
            <p:nvPr/>
          </p:nvSpPr>
          <p:spPr>
            <a:xfrm>
              <a:off x="8934708" y="7266853"/>
              <a:ext cx="1225550" cy="305435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rgbClr val="5E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k object 26"/>
            <p:cNvSpPr/>
            <p:nvPr/>
          </p:nvSpPr>
          <p:spPr>
            <a:xfrm>
              <a:off x="9552914" y="4555737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k object 27"/>
            <p:cNvSpPr/>
            <p:nvPr/>
          </p:nvSpPr>
          <p:spPr>
            <a:xfrm>
              <a:off x="9378508" y="5906322"/>
              <a:ext cx="781685" cy="305435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28"/>
            <p:cNvSpPr/>
            <p:nvPr/>
          </p:nvSpPr>
          <p:spPr>
            <a:xfrm>
              <a:off x="9445680" y="6813132"/>
              <a:ext cx="714375" cy="305435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29"/>
            <p:cNvSpPr/>
            <p:nvPr/>
          </p:nvSpPr>
          <p:spPr>
            <a:xfrm>
              <a:off x="9252803" y="5453251"/>
              <a:ext cx="907415" cy="305435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30"/>
            <p:cNvSpPr/>
            <p:nvPr/>
          </p:nvSpPr>
          <p:spPr>
            <a:xfrm>
              <a:off x="9085734" y="635940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31"/>
            <p:cNvSpPr/>
            <p:nvPr/>
          </p:nvSpPr>
          <p:spPr>
            <a:xfrm>
              <a:off x="9666323" y="4094048"/>
              <a:ext cx="472440" cy="305435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32"/>
            <p:cNvSpPr/>
            <p:nvPr/>
          </p:nvSpPr>
          <p:spPr>
            <a:xfrm>
              <a:off x="9552916" y="3197818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33"/>
            <p:cNvSpPr/>
            <p:nvPr/>
          </p:nvSpPr>
          <p:spPr>
            <a:xfrm>
              <a:off x="8716934" y="3643450"/>
              <a:ext cx="383540" cy="303530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k object 34"/>
            <p:cNvSpPr/>
            <p:nvPr/>
          </p:nvSpPr>
          <p:spPr>
            <a:xfrm>
              <a:off x="9993833" y="928444"/>
              <a:ext cx="166370" cy="297815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35"/>
            <p:cNvSpPr/>
            <p:nvPr/>
          </p:nvSpPr>
          <p:spPr>
            <a:xfrm>
              <a:off x="8483603" y="6363139"/>
              <a:ext cx="298450" cy="297815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2133600"/>
            <a:ext cx="6629400" cy="4953000"/>
          </a:xfrm>
        </p:spPr>
        <p:txBody>
          <a:bodyPr anchor="b" anchorCtr="0">
            <a:normAutofit/>
          </a:bodyPr>
          <a:lstStyle>
            <a:lvl1pPr>
              <a:defRPr lang="en-GB" sz="4400" b="1" i="0" smtClean="0">
                <a:solidFill>
                  <a:schemeClr val="tx1"/>
                </a:solidFill>
                <a:effectLst/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44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732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939850" y="4755130"/>
            <a:ext cx="7264349" cy="0"/>
          </a:xfrm>
          <a:prstGeom prst="line">
            <a:avLst/>
          </a:prstGeom>
          <a:ln w="12700">
            <a:solidFill>
              <a:schemeClr val="accent2">
                <a:hueOff val="-10020000"/>
                <a:satOff val="-44137"/>
                <a:lumOff val="-24643"/>
              </a:schemeClr>
            </a:solidFill>
            <a:miter lim="400000"/>
          </a:ln>
        </p:spPr>
        <p:txBody>
          <a:bodyPr lIns="39688" tIns="39688" rIns="39688" bIns="39688" anchor="ctr"/>
          <a:lstStyle/>
          <a:p>
            <a:pPr algn="ctr">
              <a:lnSpc>
                <a:spcPct val="100000"/>
              </a:lnSpc>
              <a:defRPr sz="3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813"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 hasCustomPrompt="1"/>
          </p:nvPr>
        </p:nvSpPr>
        <p:spPr>
          <a:xfrm>
            <a:off x="939851" y="4976631"/>
            <a:ext cx="7264348" cy="542065"/>
          </a:xfrm>
          <a:prstGeom prst="rect">
            <a:avLst/>
          </a:prstGeom>
        </p:spPr>
        <p:txBody>
          <a:bodyPr>
            <a:normAutofit/>
          </a:bodyPr>
          <a:lstStyle>
            <a:lvl1pPr defTabSz="456435">
              <a:lnSpc>
                <a:spcPct val="120000"/>
              </a:lnSpc>
              <a:defRPr sz="1800" b="0" i="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  <a:sym typeface="Poppins"/>
              </a:defRPr>
            </a:lvl1pPr>
            <a:lvl2pPr defTabSz="456435">
              <a:lnSpc>
                <a:spcPct val="120000"/>
              </a:lnSpc>
              <a:defRPr sz="1641" b="0" i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  <a:sym typeface="Poppins"/>
              </a:defRPr>
            </a:lvl2pPr>
            <a:lvl3pPr defTabSz="456435">
              <a:lnSpc>
                <a:spcPct val="120000"/>
              </a:lnSpc>
              <a:defRPr sz="1641" b="0" i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  <a:sym typeface="Poppins"/>
              </a:defRPr>
            </a:lvl3pPr>
            <a:lvl4pPr defTabSz="456435">
              <a:lnSpc>
                <a:spcPct val="120000"/>
              </a:lnSpc>
              <a:defRPr sz="1641" b="0" i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  <a:sym typeface="Poppins"/>
              </a:defRPr>
            </a:lvl4pPr>
            <a:lvl5pPr defTabSz="456435">
              <a:lnSpc>
                <a:spcPct val="120000"/>
              </a:lnSpc>
              <a:defRPr sz="1641" b="0" i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  <a:sym typeface="Poppins"/>
              </a:defRPr>
            </a:lvl5pPr>
          </a:lstStyle>
          <a:p>
            <a:pPr lvl="0"/>
            <a:r>
              <a:rPr lang="en-US" dirty="0"/>
              <a:t>Subtitle that describes the content of the section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3" hasCustomPrompt="1"/>
          </p:nvPr>
        </p:nvSpPr>
        <p:spPr>
          <a:xfrm>
            <a:off x="939850" y="762000"/>
            <a:ext cx="4526561" cy="2440500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algn="l" defTabSz="456435">
              <a:lnSpc>
                <a:spcPct val="80000"/>
              </a:lnSpc>
              <a:defRPr sz="19533" b="1" i="0">
                <a:solidFill>
                  <a:schemeClr val="accent1">
                    <a:alpha val="80000"/>
                  </a:schemeClr>
                </a:solidFill>
                <a:latin typeface="Montserrat ExtraBold" charset="0"/>
                <a:ea typeface="Montserrat ExtraBold" charset="0"/>
                <a:cs typeface="Montserrat ExtraBold" charset="0"/>
                <a:sym typeface="Poppins SemiBold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9851" y="3202500"/>
            <a:ext cx="7264349" cy="1310783"/>
          </a:xfrm>
        </p:spPr>
        <p:txBody>
          <a:bodyPr anchor="b" anchorCtr="0"/>
          <a:lstStyle>
            <a:lvl1pPr>
              <a:defRPr sz="4000" baseline="0"/>
            </a:lvl1pPr>
          </a:lstStyle>
          <a:p>
            <a:r>
              <a:rPr lang="en-US" dirty="0"/>
              <a:t>Title of the section of the presentation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3944239" y="1915450"/>
            <a:ext cx="2256099" cy="10160000"/>
            <a:chOff x="8483603" y="20140"/>
            <a:chExt cx="1677008" cy="7552148"/>
          </a:xfrm>
        </p:grpSpPr>
        <p:sp>
          <p:nvSpPr>
            <p:cNvPr id="11" name="bk object 16"/>
            <p:cNvSpPr/>
            <p:nvPr/>
          </p:nvSpPr>
          <p:spPr>
            <a:xfrm>
              <a:off x="9538808" y="471027"/>
              <a:ext cx="621665" cy="292735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17"/>
            <p:cNvSpPr/>
            <p:nvPr/>
          </p:nvSpPr>
          <p:spPr>
            <a:xfrm>
              <a:off x="9689829" y="1377156"/>
              <a:ext cx="470534" cy="306705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18"/>
            <p:cNvSpPr/>
            <p:nvPr/>
          </p:nvSpPr>
          <p:spPr>
            <a:xfrm>
              <a:off x="9769715" y="22661"/>
              <a:ext cx="390525" cy="292735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19"/>
            <p:cNvSpPr/>
            <p:nvPr/>
          </p:nvSpPr>
          <p:spPr>
            <a:xfrm>
              <a:off x="9211007" y="20140"/>
              <a:ext cx="323850" cy="297815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k object 20"/>
            <p:cNvSpPr/>
            <p:nvPr/>
          </p:nvSpPr>
          <p:spPr>
            <a:xfrm>
              <a:off x="9085737" y="182698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k object 21"/>
            <p:cNvSpPr/>
            <p:nvPr/>
          </p:nvSpPr>
          <p:spPr>
            <a:xfrm>
              <a:off x="8774824" y="2281749"/>
              <a:ext cx="1385570" cy="305435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22"/>
            <p:cNvSpPr/>
            <p:nvPr/>
          </p:nvSpPr>
          <p:spPr>
            <a:xfrm>
              <a:off x="9071324" y="2742608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23"/>
            <p:cNvSpPr/>
            <p:nvPr/>
          </p:nvSpPr>
          <p:spPr>
            <a:xfrm>
              <a:off x="9318193" y="3642441"/>
              <a:ext cx="842010" cy="305435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24"/>
            <p:cNvSpPr/>
            <p:nvPr/>
          </p:nvSpPr>
          <p:spPr>
            <a:xfrm>
              <a:off x="9071331" y="5006017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25"/>
            <p:cNvSpPr/>
            <p:nvPr/>
          </p:nvSpPr>
          <p:spPr>
            <a:xfrm>
              <a:off x="8934708" y="7266853"/>
              <a:ext cx="1225550" cy="305435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rgbClr val="5E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26"/>
            <p:cNvSpPr/>
            <p:nvPr/>
          </p:nvSpPr>
          <p:spPr>
            <a:xfrm>
              <a:off x="9552914" y="4555737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27"/>
            <p:cNvSpPr/>
            <p:nvPr/>
          </p:nvSpPr>
          <p:spPr>
            <a:xfrm>
              <a:off x="9378508" y="5906322"/>
              <a:ext cx="781685" cy="305435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k object 28"/>
            <p:cNvSpPr/>
            <p:nvPr/>
          </p:nvSpPr>
          <p:spPr>
            <a:xfrm>
              <a:off x="9445680" y="6813132"/>
              <a:ext cx="714375" cy="305435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29"/>
            <p:cNvSpPr/>
            <p:nvPr/>
          </p:nvSpPr>
          <p:spPr>
            <a:xfrm>
              <a:off x="9252803" y="5453251"/>
              <a:ext cx="907415" cy="305435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30"/>
            <p:cNvSpPr/>
            <p:nvPr/>
          </p:nvSpPr>
          <p:spPr>
            <a:xfrm>
              <a:off x="9085734" y="635940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31"/>
            <p:cNvSpPr/>
            <p:nvPr/>
          </p:nvSpPr>
          <p:spPr>
            <a:xfrm>
              <a:off x="9666323" y="4094048"/>
              <a:ext cx="472440" cy="305435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32"/>
            <p:cNvSpPr/>
            <p:nvPr/>
          </p:nvSpPr>
          <p:spPr>
            <a:xfrm>
              <a:off x="9552916" y="3197818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33"/>
            <p:cNvSpPr/>
            <p:nvPr/>
          </p:nvSpPr>
          <p:spPr>
            <a:xfrm>
              <a:off x="8716934" y="3643450"/>
              <a:ext cx="383540" cy="303530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34"/>
            <p:cNvSpPr/>
            <p:nvPr/>
          </p:nvSpPr>
          <p:spPr>
            <a:xfrm>
              <a:off x="9993833" y="928444"/>
              <a:ext cx="166370" cy="297815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35"/>
            <p:cNvSpPr/>
            <p:nvPr/>
          </p:nvSpPr>
          <p:spPr>
            <a:xfrm>
              <a:off x="8483603" y="6363139"/>
              <a:ext cx="298450" cy="297815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tai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8712000" y="504000"/>
            <a:ext cx="1472106" cy="6629400"/>
            <a:chOff x="8483603" y="20140"/>
            <a:chExt cx="1677008" cy="7552148"/>
          </a:xfrm>
        </p:grpSpPr>
        <p:sp>
          <p:nvSpPr>
            <p:cNvPr id="3" name="bk object 16"/>
            <p:cNvSpPr/>
            <p:nvPr/>
          </p:nvSpPr>
          <p:spPr>
            <a:xfrm>
              <a:off x="9538808" y="471027"/>
              <a:ext cx="621665" cy="292735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bk object 17"/>
            <p:cNvSpPr/>
            <p:nvPr/>
          </p:nvSpPr>
          <p:spPr>
            <a:xfrm>
              <a:off x="9689829" y="1377156"/>
              <a:ext cx="470534" cy="306705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8"/>
            <p:cNvSpPr/>
            <p:nvPr/>
          </p:nvSpPr>
          <p:spPr>
            <a:xfrm>
              <a:off x="9769715" y="22661"/>
              <a:ext cx="390525" cy="292735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bk object 19"/>
            <p:cNvSpPr/>
            <p:nvPr/>
          </p:nvSpPr>
          <p:spPr>
            <a:xfrm>
              <a:off x="9211007" y="20140"/>
              <a:ext cx="323850" cy="297815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0"/>
            <p:cNvSpPr/>
            <p:nvPr/>
          </p:nvSpPr>
          <p:spPr>
            <a:xfrm>
              <a:off x="9085737" y="182698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1"/>
            <p:cNvSpPr/>
            <p:nvPr/>
          </p:nvSpPr>
          <p:spPr>
            <a:xfrm>
              <a:off x="8774824" y="2281749"/>
              <a:ext cx="1385570" cy="305435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2"/>
            <p:cNvSpPr/>
            <p:nvPr/>
          </p:nvSpPr>
          <p:spPr>
            <a:xfrm>
              <a:off x="9071324" y="2742608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3"/>
            <p:cNvSpPr/>
            <p:nvPr/>
          </p:nvSpPr>
          <p:spPr>
            <a:xfrm>
              <a:off x="9318193" y="3642441"/>
              <a:ext cx="842010" cy="305435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24"/>
            <p:cNvSpPr/>
            <p:nvPr/>
          </p:nvSpPr>
          <p:spPr>
            <a:xfrm>
              <a:off x="9071331" y="5006017"/>
              <a:ext cx="1089025" cy="305435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25"/>
            <p:cNvSpPr/>
            <p:nvPr/>
          </p:nvSpPr>
          <p:spPr>
            <a:xfrm>
              <a:off x="8934708" y="7266853"/>
              <a:ext cx="1225550" cy="305435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rgbClr val="5E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26"/>
            <p:cNvSpPr/>
            <p:nvPr/>
          </p:nvSpPr>
          <p:spPr>
            <a:xfrm>
              <a:off x="9552914" y="4555737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27"/>
            <p:cNvSpPr/>
            <p:nvPr/>
          </p:nvSpPr>
          <p:spPr>
            <a:xfrm>
              <a:off x="9378508" y="5906322"/>
              <a:ext cx="781685" cy="305435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k object 28"/>
            <p:cNvSpPr/>
            <p:nvPr/>
          </p:nvSpPr>
          <p:spPr>
            <a:xfrm>
              <a:off x="9445680" y="6813132"/>
              <a:ext cx="714375" cy="305435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k object 29"/>
            <p:cNvSpPr/>
            <p:nvPr/>
          </p:nvSpPr>
          <p:spPr>
            <a:xfrm>
              <a:off x="9252803" y="5453251"/>
              <a:ext cx="907415" cy="305435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30"/>
            <p:cNvSpPr/>
            <p:nvPr/>
          </p:nvSpPr>
          <p:spPr>
            <a:xfrm>
              <a:off x="9085734" y="6359400"/>
              <a:ext cx="1074420" cy="305435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31"/>
            <p:cNvSpPr/>
            <p:nvPr/>
          </p:nvSpPr>
          <p:spPr>
            <a:xfrm>
              <a:off x="9666323" y="4094048"/>
              <a:ext cx="472440" cy="305435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32"/>
            <p:cNvSpPr/>
            <p:nvPr/>
          </p:nvSpPr>
          <p:spPr>
            <a:xfrm>
              <a:off x="9552916" y="3197818"/>
              <a:ext cx="607695" cy="305435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33"/>
            <p:cNvSpPr/>
            <p:nvPr/>
          </p:nvSpPr>
          <p:spPr>
            <a:xfrm>
              <a:off x="8716934" y="3643450"/>
              <a:ext cx="383540" cy="303530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34"/>
            <p:cNvSpPr/>
            <p:nvPr/>
          </p:nvSpPr>
          <p:spPr>
            <a:xfrm>
              <a:off x="9993833" y="928444"/>
              <a:ext cx="166370" cy="297815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35"/>
            <p:cNvSpPr/>
            <p:nvPr/>
          </p:nvSpPr>
          <p:spPr>
            <a:xfrm>
              <a:off x="8483603" y="6363139"/>
              <a:ext cx="298450" cy="297815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531877" y="580200"/>
            <a:ext cx="7748523" cy="6553200"/>
          </a:xfrm>
        </p:spPr>
        <p:txBody>
          <a:bodyPr>
            <a:normAutofit/>
          </a:bodyPr>
          <a:lstStyle>
            <a:lvl1pPr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600" b="0" i="0"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600" b="0" i="0"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600" b="0" i="0"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600" b="0" i="0"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sort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73824" y="6816235"/>
            <a:ext cx="9812352" cy="1108565"/>
            <a:chOff x="-2768600" y="6147894"/>
            <a:chExt cx="13030200" cy="1472106"/>
          </a:xfrm>
        </p:grpSpPr>
        <p:sp>
          <p:nvSpPr>
            <p:cNvPr id="3" name="bk object 16"/>
            <p:cNvSpPr/>
            <p:nvPr/>
          </p:nvSpPr>
          <p:spPr>
            <a:xfrm rot="5400000">
              <a:off x="9464466" y="7218541"/>
              <a:ext cx="545708" cy="256968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bk object 17"/>
            <p:cNvSpPr/>
            <p:nvPr/>
          </p:nvSpPr>
          <p:spPr>
            <a:xfrm rot="5400000">
              <a:off x="8729252" y="7278646"/>
              <a:ext cx="413043" cy="269231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8"/>
            <p:cNvSpPr/>
            <p:nvPr/>
          </p:nvSpPr>
          <p:spPr>
            <a:xfrm rot="5400000">
              <a:off x="9959498" y="7319786"/>
              <a:ext cx="342809" cy="256968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bk object 19"/>
            <p:cNvSpPr/>
            <p:nvPr/>
          </p:nvSpPr>
          <p:spPr>
            <a:xfrm rot="5400000">
              <a:off x="9988746" y="6797849"/>
              <a:ext cx="284281" cy="261427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0"/>
            <p:cNvSpPr/>
            <p:nvPr/>
          </p:nvSpPr>
          <p:spPr>
            <a:xfrm rot="5400000">
              <a:off x="8069896" y="7013972"/>
              <a:ext cx="943144" cy="268116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1"/>
            <p:cNvSpPr/>
            <p:nvPr/>
          </p:nvSpPr>
          <p:spPr>
            <a:xfrm rot="5400000">
              <a:off x="7534126" y="6877613"/>
              <a:ext cx="1216277" cy="268116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2"/>
            <p:cNvSpPr/>
            <p:nvPr/>
          </p:nvSpPr>
          <p:spPr>
            <a:xfrm rot="5400000">
              <a:off x="7259732" y="7007730"/>
              <a:ext cx="955965" cy="268116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3"/>
            <p:cNvSpPr/>
            <p:nvPr/>
          </p:nvSpPr>
          <p:spPr>
            <a:xfrm rot="5400000">
              <a:off x="6578261" y="7116019"/>
              <a:ext cx="739131" cy="268116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24"/>
            <p:cNvSpPr/>
            <p:nvPr/>
          </p:nvSpPr>
          <p:spPr>
            <a:xfrm rot="5400000">
              <a:off x="5272875" y="7007736"/>
              <a:ext cx="955965" cy="268116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25"/>
            <p:cNvSpPr/>
            <p:nvPr/>
          </p:nvSpPr>
          <p:spPr>
            <a:xfrm rot="5400000">
              <a:off x="3228354" y="6947728"/>
              <a:ext cx="1075809" cy="268116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rgbClr val="5E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26"/>
            <p:cNvSpPr/>
            <p:nvPr/>
          </p:nvSpPr>
          <p:spPr>
            <a:xfrm rot="5400000">
              <a:off x="5879398" y="7219218"/>
              <a:ext cx="533445" cy="268116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27"/>
            <p:cNvSpPr/>
            <p:nvPr/>
          </p:nvSpPr>
          <p:spPr>
            <a:xfrm rot="5400000">
              <a:off x="4617466" y="7142487"/>
              <a:ext cx="686176" cy="268116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k object 28"/>
            <p:cNvSpPr/>
            <p:nvPr/>
          </p:nvSpPr>
          <p:spPr>
            <a:xfrm rot="5400000">
              <a:off x="3850996" y="7171909"/>
              <a:ext cx="627090" cy="268116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k object 29"/>
            <p:cNvSpPr/>
            <p:nvPr/>
          </p:nvSpPr>
          <p:spPr>
            <a:xfrm rot="5400000">
              <a:off x="4959996" y="7087325"/>
              <a:ext cx="796544" cy="268116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30"/>
            <p:cNvSpPr/>
            <p:nvPr/>
          </p:nvSpPr>
          <p:spPr>
            <a:xfrm rot="5400000">
              <a:off x="4091263" y="7013969"/>
              <a:ext cx="943144" cy="268116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31"/>
            <p:cNvSpPr/>
            <p:nvPr/>
          </p:nvSpPr>
          <p:spPr>
            <a:xfrm rot="5400000">
              <a:off x="6344041" y="7259406"/>
              <a:ext cx="414716" cy="268116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32"/>
            <p:cNvSpPr/>
            <p:nvPr/>
          </p:nvSpPr>
          <p:spPr>
            <a:xfrm rot="5400000">
              <a:off x="7071401" y="7219220"/>
              <a:ext cx="533445" cy="268116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33"/>
            <p:cNvSpPr/>
            <p:nvPr/>
          </p:nvSpPr>
          <p:spPr>
            <a:xfrm rot="5400000">
              <a:off x="6779438" y="6387833"/>
              <a:ext cx="336678" cy="266444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34"/>
            <p:cNvSpPr/>
            <p:nvPr/>
          </p:nvSpPr>
          <p:spPr>
            <a:xfrm rot="5400000">
              <a:off x="9260541" y="7415907"/>
              <a:ext cx="146042" cy="261427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35"/>
            <p:cNvSpPr/>
            <p:nvPr/>
          </p:nvSpPr>
          <p:spPr>
            <a:xfrm rot="5400000">
              <a:off x="4431905" y="6148173"/>
              <a:ext cx="261984" cy="261427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Group 24"/>
            <p:cNvGrpSpPr/>
            <p:nvPr userDrawn="1"/>
          </p:nvGrpSpPr>
          <p:grpSpPr>
            <a:xfrm rot="16200000" flipH="1">
              <a:off x="-389095" y="3768389"/>
              <a:ext cx="1472106" cy="6231116"/>
              <a:chOff x="8483603" y="20140"/>
              <a:chExt cx="1677008" cy="7098427"/>
            </a:xfrm>
          </p:grpSpPr>
          <p:sp>
            <p:nvSpPr>
              <p:cNvPr id="26" name="bk object 16"/>
              <p:cNvSpPr/>
              <p:nvPr/>
            </p:nvSpPr>
            <p:spPr>
              <a:xfrm>
                <a:off x="9538808" y="471027"/>
                <a:ext cx="621665" cy="292735"/>
              </a:xfrm>
              <a:custGeom>
                <a:avLst/>
                <a:gdLst/>
                <a:ahLst/>
                <a:cxnLst/>
                <a:rect l="l" t="t" r="r" b="b"/>
                <a:pathLst>
                  <a:path w="621665" h="292734">
                    <a:moveTo>
                      <a:pt x="621190" y="0"/>
                    </a:moveTo>
                    <a:lnTo>
                      <a:pt x="103543" y="0"/>
                    </a:lnTo>
                    <a:lnTo>
                      <a:pt x="63238" y="8136"/>
                    </a:lnTo>
                    <a:lnTo>
                      <a:pt x="30326" y="30326"/>
                    </a:lnTo>
                    <a:lnTo>
                      <a:pt x="8136" y="63238"/>
                    </a:lnTo>
                    <a:lnTo>
                      <a:pt x="0" y="103543"/>
                    </a:lnTo>
                    <a:lnTo>
                      <a:pt x="0" y="189090"/>
                    </a:lnTo>
                    <a:lnTo>
                      <a:pt x="8136" y="229402"/>
                    </a:lnTo>
                    <a:lnTo>
                      <a:pt x="30326" y="262318"/>
                    </a:lnTo>
                    <a:lnTo>
                      <a:pt x="63238" y="284509"/>
                    </a:lnTo>
                    <a:lnTo>
                      <a:pt x="103543" y="292646"/>
                    </a:lnTo>
                    <a:lnTo>
                      <a:pt x="621190" y="292646"/>
                    </a:lnTo>
                    <a:lnTo>
                      <a:pt x="62119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bk object 17"/>
              <p:cNvSpPr/>
              <p:nvPr/>
            </p:nvSpPr>
            <p:spPr>
              <a:xfrm>
                <a:off x="9689829" y="1377156"/>
                <a:ext cx="470534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70534" h="306705">
                    <a:moveTo>
                      <a:pt x="470170" y="0"/>
                    </a:moveTo>
                    <a:lnTo>
                      <a:pt x="108419" y="0"/>
                    </a:lnTo>
                    <a:lnTo>
                      <a:pt x="66222" y="8519"/>
                    </a:lnTo>
                    <a:lnTo>
                      <a:pt x="31759" y="31754"/>
                    </a:lnTo>
                    <a:lnTo>
                      <a:pt x="8521" y="66217"/>
                    </a:lnTo>
                    <a:lnTo>
                      <a:pt x="0" y="108419"/>
                    </a:lnTo>
                    <a:lnTo>
                      <a:pt x="0" y="197993"/>
                    </a:lnTo>
                    <a:lnTo>
                      <a:pt x="8519" y="240195"/>
                    </a:lnTo>
                    <a:lnTo>
                      <a:pt x="31754" y="274658"/>
                    </a:lnTo>
                    <a:lnTo>
                      <a:pt x="66217" y="297892"/>
                    </a:lnTo>
                    <a:lnTo>
                      <a:pt x="108419" y="306412"/>
                    </a:lnTo>
                    <a:lnTo>
                      <a:pt x="470170" y="306412"/>
                    </a:lnTo>
                    <a:lnTo>
                      <a:pt x="470170" y="0"/>
                    </a:lnTo>
                    <a:close/>
                  </a:path>
                </a:pathLst>
              </a:custGeom>
              <a:solidFill>
                <a:srgbClr val="456B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bk object 18"/>
              <p:cNvSpPr/>
              <p:nvPr/>
            </p:nvSpPr>
            <p:spPr>
              <a:xfrm>
                <a:off x="9769715" y="22661"/>
                <a:ext cx="390525" cy="292735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292735">
                    <a:moveTo>
                      <a:pt x="390284" y="0"/>
                    </a:moveTo>
                    <a:lnTo>
                      <a:pt x="103543" y="3"/>
                    </a:lnTo>
                    <a:lnTo>
                      <a:pt x="63238" y="8135"/>
                    </a:lnTo>
                    <a:lnTo>
                      <a:pt x="30326" y="30325"/>
                    </a:lnTo>
                    <a:lnTo>
                      <a:pt x="8136" y="63240"/>
                    </a:lnTo>
                    <a:lnTo>
                      <a:pt x="0" y="103547"/>
                    </a:lnTo>
                    <a:lnTo>
                      <a:pt x="0" y="189094"/>
                    </a:lnTo>
                    <a:lnTo>
                      <a:pt x="8136" y="229399"/>
                    </a:lnTo>
                    <a:lnTo>
                      <a:pt x="30326" y="262311"/>
                    </a:lnTo>
                    <a:lnTo>
                      <a:pt x="63238" y="284500"/>
                    </a:lnTo>
                    <a:lnTo>
                      <a:pt x="103543" y="292637"/>
                    </a:lnTo>
                    <a:lnTo>
                      <a:pt x="390284" y="292637"/>
                    </a:lnTo>
                    <a:lnTo>
                      <a:pt x="390284" y="0"/>
                    </a:lnTo>
                    <a:close/>
                  </a:path>
                </a:pathLst>
              </a:custGeom>
              <a:solidFill>
                <a:srgbClr val="B3AD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bk object 19"/>
              <p:cNvSpPr/>
              <p:nvPr/>
            </p:nvSpPr>
            <p:spPr>
              <a:xfrm>
                <a:off x="9211007" y="20140"/>
                <a:ext cx="323850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w="323850" h="297815">
                    <a:moveTo>
                      <a:pt x="220027" y="0"/>
                    </a:moveTo>
                    <a:lnTo>
                      <a:pt x="103543" y="0"/>
                    </a:lnTo>
                    <a:lnTo>
                      <a:pt x="63238" y="8136"/>
                    </a:lnTo>
                    <a:lnTo>
                      <a:pt x="30326" y="30326"/>
                    </a:lnTo>
                    <a:lnTo>
                      <a:pt x="8136" y="63238"/>
                    </a:lnTo>
                    <a:lnTo>
                      <a:pt x="2" y="103530"/>
                    </a:lnTo>
                    <a:lnTo>
                      <a:pt x="0" y="194144"/>
                    </a:lnTo>
                    <a:lnTo>
                      <a:pt x="8131" y="234449"/>
                    </a:lnTo>
                    <a:lnTo>
                      <a:pt x="30321" y="267361"/>
                    </a:lnTo>
                    <a:lnTo>
                      <a:pt x="63236" y="289551"/>
                    </a:lnTo>
                    <a:lnTo>
                      <a:pt x="103543" y="297688"/>
                    </a:lnTo>
                    <a:lnTo>
                      <a:pt x="220027" y="297688"/>
                    </a:lnTo>
                    <a:lnTo>
                      <a:pt x="260334" y="289551"/>
                    </a:lnTo>
                    <a:lnTo>
                      <a:pt x="293250" y="267361"/>
                    </a:lnTo>
                    <a:lnTo>
                      <a:pt x="315444" y="234449"/>
                    </a:lnTo>
                    <a:lnTo>
                      <a:pt x="323583" y="194144"/>
                    </a:lnTo>
                    <a:lnTo>
                      <a:pt x="323570" y="103530"/>
                    </a:lnTo>
                    <a:lnTo>
                      <a:pt x="315434" y="63227"/>
                    </a:lnTo>
                    <a:lnTo>
                      <a:pt x="293244" y="30319"/>
                    </a:lnTo>
                    <a:lnTo>
                      <a:pt x="260332" y="8134"/>
                    </a:lnTo>
                    <a:lnTo>
                      <a:pt x="220027" y="0"/>
                    </a:lnTo>
                    <a:close/>
                  </a:path>
                </a:pathLst>
              </a:custGeom>
              <a:solidFill>
                <a:srgbClr val="F7F2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bk object 20"/>
              <p:cNvSpPr/>
              <p:nvPr/>
            </p:nvSpPr>
            <p:spPr>
              <a:xfrm>
                <a:off x="9085737" y="1826980"/>
                <a:ext cx="107442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074420" h="305435">
                    <a:moveTo>
                      <a:pt x="107975" y="0"/>
                    </a:moveTo>
                    <a:lnTo>
                      <a:pt x="65943" y="8491"/>
                    </a:lnTo>
                    <a:lnTo>
                      <a:pt x="31623" y="31634"/>
                    </a:lnTo>
                    <a:lnTo>
                      <a:pt x="8484" y="65956"/>
                    </a:lnTo>
                    <a:lnTo>
                      <a:pt x="0" y="107988"/>
                    </a:lnTo>
                    <a:lnTo>
                      <a:pt x="0" y="197205"/>
                    </a:lnTo>
                    <a:lnTo>
                      <a:pt x="8484" y="239231"/>
                    </a:lnTo>
                    <a:lnTo>
                      <a:pt x="31623" y="273553"/>
                    </a:lnTo>
                    <a:lnTo>
                      <a:pt x="65943" y="296694"/>
                    </a:lnTo>
                    <a:lnTo>
                      <a:pt x="107975" y="305180"/>
                    </a:lnTo>
                    <a:lnTo>
                      <a:pt x="1074262" y="305180"/>
                    </a:lnTo>
                    <a:lnTo>
                      <a:pt x="1074262" y="8"/>
                    </a:lnTo>
                    <a:lnTo>
                      <a:pt x="107975" y="0"/>
                    </a:lnTo>
                    <a:close/>
                  </a:path>
                </a:pathLst>
              </a:custGeom>
              <a:solidFill>
                <a:srgbClr val="8CBA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bk object 21"/>
              <p:cNvSpPr/>
              <p:nvPr/>
            </p:nvSpPr>
            <p:spPr>
              <a:xfrm>
                <a:off x="8774824" y="2281749"/>
                <a:ext cx="138557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385570" h="305435">
                    <a:moveTo>
                      <a:pt x="1385176" y="0"/>
                    </a:moveTo>
                    <a:lnTo>
                      <a:pt x="107975" y="0"/>
                    </a:lnTo>
                    <a:lnTo>
                      <a:pt x="65943" y="8486"/>
                    </a:lnTo>
                    <a:lnTo>
                      <a:pt x="31622" y="31629"/>
                    </a:lnTo>
                    <a:lnTo>
                      <a:pt x="8484" y="65954"/>
                    </a:lnTo>
                    <a:lnTo>
                      <a:pt x="0" y="107988"/>
                    </a:lnTo>
                    <a:lnTo>
                      <a:pt x="0" y="197205"/>
                    </a:lnTo>
                    <a:lnTo>
                      <a:pt x="8484" y="239231"/>
                    </a:lnTo>
                    <a:lnTo>
                      <a:pt x="31622" y="273553"/>
                    </a:lnTo>
                    <a:lnTo>
                      <a:pt x="65943" y="296694"/>
                    </a:lnTo>
                    <a:lnTo>
                      <a:pt x="107975" y="305180"/>
                    </a:lnTo>
                    <a:lnTo>
                      <a:pt x="1385176" y="305180"/>
                    </a:lnTo>
                    <a:lnTo>
                      <a:pt x="1385176" y="0"/>
                    </a:lnTo>
                    <a:close/>
                  </a:path>
                </a:pathLst>
              </a:custGeom>
              <a:solidFill>
                <a:srgbClr val="456B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bk object 22"/>
              <p:cNvSpPr/>
              <p:nvPr/>
            </p:nvSpPr>
            <p:spPr>
              <a:xfrm>
                <a:off x="9071324" y="2742608"/>
                <a:ext cx="108902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089025" h="305435">
                    <a:moveTo>
                      <a:pt x="107988" y="0"/>
                    </a:moveTo>
                    <a:lnTo>
                      <a:pt x="65954" y="8486"/>
                    </a:lnTo>
                    <a:lnTo>
                      <a:pt x="31629" y="31629"/>
                    </a:lnTo>
                    <a:lnTo>
                      <a:pt x="8486" y="65954"/>
                    </a:lnTo>
                    <a:lnTo>
                      <a:pt x="0" y="107988"/>
                    </a:lnTo>
                    <a:lnTo>
                      <a:pt x="0" y="197205"/>
                    </a:lnTo>
                    <a:lnTo>
                      <a:pt x="8486" y="239231"/>
                    </a:lnTo>
                    <a:lnTo>
                      <a:pt x="31629" y="273553"/>
                    </a:lnTo>
                    <a:lnTo>
                      <a:pt x="65954" y="296694"/>
                    </a:lnTo>
                    <a:lnTo>
                      <a:pt x="107988" y="305181"/>
                    </a:lnTo>
                    <a:lnTo>
                      <a:pt x="1088675" y="305181"/>
                    </a:lnTo>
                    <a:lnTo>
                      <a:pt x="1088675" y="8"/>
                    </a:lnTo>
                    <a:lnTo>
                      <a:pt x="107988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23"/>
              <p:cNvSpPr/>
              <p:nvPr/>
            </p:nvSpPr>
            <p:spPr>
              <a:xfrm>
                <a:off x="9318193" y="3642441"/>
                <a:ext cx="84201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842009" h="305435">
                    <a:moveTo>
                      <a:pt x="841806" y="0"/>
                    </a:moveTo>
                    <a:lnTo>
                      <a:pt x="107975" y="0"/>
                    </a:lnTo>
                    <a:lnTo>
                      <a:pt x="65949" y="8484"/>
                    </a:lnTo>
                    <a:lnTo>
                      <a:pt x="31627" y="31622"/>
                    </a:lnTo>
                    <a:lnTo>
                      <a:pt x="8486" y="65943"/>
                    </a:lnTo>
                    <a:lnTo>
                      <a:pt x="0" y="107975"/>
                    </a:lnTo>
                    <a:lnTo>
                      <a:pt x="0" y="197192"/>
                    </a:lnTo>
                    <a:lnTo>
                      <a:pt x="8486" y="239218"/>
                    </a:lnTo>
                    <a:lnTo>
                      <a:pt x="31629" y="273540"/>
                    </a:lnTo>
                    <a:lnTo>
                      <a:pt x="65954" y="296682"/>
                    </a:lnTo>
                    <a:lnTo>
                      <a:pt x="107988" y="305168"/>
                    </a:lnTo>
                    <a:lnTo>
                      <a:pt x="841806" y="305168"/>
                    </a:lnTo>
                    <a:lnTo>
                      <a:pt x="841806" y="0"/>
                    </a:lnTo>
                    <a:close/>
                  </a:path>
                </a:pathLst>
              </a:custGeom>
              <a:solidFill>
                <a:srgbClr val="456B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bk object 24"/>
              <p:cNvSpPr/>
              <p:nvPr/>
            </p:nvSpPr>
            <p:spPr>
              <a:xfrm>
                <a:off x="9071331" y="5006017"/>
                <a:ext cx="108902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089025" h="305435">
                    <a:moveTo>
                      <a:pt x="1088668" y="0"/>
                    </a:moveTo>
                    <a:lnTo>
                      <a:pt x="107975" y="0"/>
                    </a:lnTo>
                    <a:lnTo>
                      <a:pt x="65943" y="8484"/>
                    </a:lnTo>
                    <a:lnTo>
                      <a:pt x="31623" y="31622"/>
                    </a:lnTo>
                    <a:lnTo>
                      <a:pt x="8484" y="65943"/>
                    </a:lnTo>
                    <a:lnTo>
                      <a:pt x="0" y="107975"/>
                    </a:lnTo>
                    <a:lnTo>
                      <a:pt x="0" y="197192"/>
                    </a:lnTo>
                    <a:lnTo>
                      <a:pt x="8479" y="239218"/>
                    </a:lnTo>
                    <a:lnTo>
                      <a:pt x="31618" y="273540"/>
                    </a:lnTo>
                    <a:lnTo>
                      <a:pt x="65942" y="296682"/>
                    </a:lnTo>
                    <a:lnTo>
                      <a:pt x="107975" y="305168"/>
                    </a:lnTo>
                    <a:lnTo>
                      <a:pt x="1088668" y="305168"/>
                    </a:lnTo>
                    <a:lnTo>
                      <a:pt x="1088668" y="0"/>
                    </a:lnTo>
                    <a:close/>
                  </a:path>
                </a:pathLst>
              </a:custGeom>
              <a:solidFill>
                <a:srgbClr val="456B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bk object 26"/>
              <p:cNvSpPr/>
              <p:nvPr/>
            </p:nvSpPr>
            <p:spPr>
              <a:xfrm>
                <a:off x="9552914" y="4555737"/>
                <a:ext cx="60769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607695" h="305435">
                    <a:moveTo>
                      <a:pt x="607085" y="0"/>
                    </a:moveTo>
                    <a:lnTo>
                      <a:pt x="107988" y="0"/>
                    </a:lnTo>
                    <a:lnTo>
                      <a:pt x="65954" y="8484"/>
                    </a:lnTo>
                    <a:lnTo>
                      <a:pt x="31629" y="31622"/>
                    </a:lnTo>
                    <a:lnTo>
                      <a:pt x="8486" y="65943"/>
                    </a:lnTo>
                    <a:lnTo>
                      <a:pt x="0" y="107975"/>
                    </a:lnTo>
                    <a:lnTo>
                      <a:pt x="0" y="197192"/>
                    </a:lnTo>
                    <a:lnTo>
                      <a:pt x="8486" y="239218"/>
                    </a:lnTo>
                    <a:lnTo>
                      <a:pt x="31627" y="273540"/>
                    </a:lnTo>
                    <a:lnTo>
                      <a:pt x="65949" y="296682"/>
                    </a:lnTo>
                    <a:lnTo>
                      <a:pt x="107975" y="305168"/>
                    </a:lnTo>
                    <a:lnTo>
                      <a:pt x="607085" y="305168"/>
                    </a:lnTo>
                    <a:lnTo>
                      <a:pt x="607085" y="0"/>
                    </a:lnTo>
                    <a:close/>
                  </a:path>
                </a:pathLst>
              </a:custGeom>
              <a:solidFill>
                <a:srgbClr val="8CBA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bk object 27"/>
              <p:cNvSpPr/>
              <p:nvPr/>
            </p:nvSpPr>
            <p:spPr>
              <a:xfrm>
                <a:off x="9378508" y="5906322"/>
                <a:ext cx="78168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781684" h="305435">
                    <a:moveTo>
                      <a:pt x="781491" y="0"/>
                    </a:moveTo>
                    <a:lnTo>
                      <a:pt x="107988" y="12"/>
                    </a:lnTo>
                    <a:lnTo>
                      <a:pt x="65954" y="8496"/>
                    </a:lnTo>
                    <a:lnTo>
                      <a:pt x="31629" y="31635"/>
                    </a:lnTo>
                    <a:lnTo>
                      <a:pt x="8486" y="65956"/>
                    </a:lnTo>
                    <a:lnTo>
                      <a:pt x="0" y="107987"/>
                    </a:lnTo>
                    <a:lnTo>
                      <a:pt x="0" y="197205"/>
                    </a:lnTo>
                    <a:lnTo>
                      <a:pt x="8486" y="239231"/>
                    </a:lnTo>
                    <a:lnTo>
                      <a:pt x="31629" y="273552"/>
                    </a:lnTo>
                    <a:lnTo>
                      <a:pt x="65954" y="296694"/>
                    </a:lnTo>
                    <a:lnTo>
                      <a:pt x="107988" y="305180"/>
                    </a:lnTo>
                    <a:lnTo>
                      <a:pt x="781491" y="305180"/>
                    </a:lnTo>
                    <a:lnTo>
                      <a:pt x="781491" y="0"/>
                    </a:lnTo>
                    <a:close/>
                  </a:path>
                </a:pathLst>
              </a:custGeom>
              <a:solidFill>
                <a:srgbClr val="8F8F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28"/>
              <p:cNvSpPr/>
              <p:nvPr/>
            </p:nvSpPr>
            <p:spPr>
              <a:xfrm>
                <a:off x="9445680" y="6813132"/>
                <a:ext cx="71437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714375" h="305434">
                    <a:moveTo>
                      <a:pt x="714319" y="0"/>
                    </a:moveTo>
                    <a:lnTo>
                      <a:pt x="107988" y="0"/>
                    </a:lnTo>
                    <a:lnTo>
                      <a:pt x="65954" y="8479"/>
                    </a:lnTo>
                    <a:lnTo>
                      <a:pt x="31629" y="31618"/>
                    </a:lnTo>
                    <a:lnTo>
                      <a:pt x="8486" y="65942"/>
                    </a:lnTo>
                    <a:lnTo>
                      <a:pt x="0" y="107975"/>
                    </a:lnTo>
                    <a:lnTo>
                      <a:pt x="12" y="197192"/>
                    </a:lnTo>
                    <a:lnTo>
                      <a:pt x="8497" y="239218"/>
                    </a:lnTo>
                    <a:lnTo>
                      <a:pt x="31635" y="273540"/>
                    </a:lnTo>
                    <a:lnTo>
                      <a:pt x="65956" y="296682"/>
                    </a:lnTo>
                    <a:lnTo>
                      <a:pt x="107988" y="305168"/>
                    </a:lnTo>
                    <a:lnTo>
                      <a:pt x="714319" y="305168"/>
                    </a:lnTo>
                    <a:lnTo>
                      <a:pt x="714319" y="0"/>
                    </a:lnTo>
                    <a:close/>
                  </a:path>
                </a:pathLst>
              </a:custGeom>
              <a:solidFill>
                <a:srgbClr val="698C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29"/>
              <p:cNvSpPr/>
              <p:nvPr/>
            </p:nvSpPr>
            <p:spPr>
              <a:xfrm>
                <a:off x="9252803" y="5453251"/>
                <a:ext cx="90741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907415" h="305435">
                    <a:moveTo>
                      <a:pt x="107988" y="0"/>
                    </a:moveTo>
                    <a:lnTo>
                      <a:pt x="65956" y="8486"/>
                    </a:lnTo>
                    <a:lnTo>
                      <a:pt x="31634" y="31629"/>
                    </a:lnTo>
                    <a:lnTo>
                      <a:pt x="8491" y="65954"/>
                    </a:lnTo>
                    <a:lnTo>
                      <a:pt x="0" y="107988"/>
                    </a:lnTo>
                    <a:lnTo>
                      <a:pt x="0" y="197205"/>
                    </a:lnTo>
                    <a:lnTo>
                      <a:pt x="8486" y="239231"/>
                    </a:lnTo>
                    <a:lnTo>
                      <a:pt x="31629" y="273553"/>
                    </a:lnTo>
                    <a:lnTo>
                      <a:pt x="65954" y="296694"/>
                    </a:lnTo>
                    <a:lnTo>
                      <a:pt x="107988" y="305181"/>
                    </a:lnTo>
                    <a:lnTo>
                      <a:pt x="907196" y="305181"/>
                    </a:lnTo>
                    <a:lnTo>
                      <a:pt x="907196" y="9"/>
                    </a:lnTo>
                    <a:lnTo>
                      <a:pt x="107988" y="0"/>
                    </a:lnTo>
                    <a:close/>
                  </a:path>
                </a:pathLst>
              </a:custGeom>
              <a:solidFill>
                <a:srgbClr val="698C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30"/>
              <p:cNvSpPr/>
              <p:nvPr/>
            </p:nvSpPr>
            <p:spPr>
              <a:xfrm>
                <a:off x="9085734" y="6359400"/>
                <a:ext cx="107442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074420" h="305434">
                    <a:moveTo>
                      <a:pt x="1074265" y="0"/>
                    </a:moveTo>
                    <a:lnTo>
                      <a:pt x="107975" y="9"/>
                    </a:lnTo>
                    <a:lnTo>
                      <a:pt x="65949" y="8488"/>
                    </a:lnTo>
                    <a:lnTo>
                      <a:pt x="31627" y="31627"/>
                    </a:lnTo>
                    <a:lnTo>
                      <a:pt x="8486" y="65951"/>
                    </a:lnTo>
                    <a:lnTo>
                      <a:pt x="0" y="107985"/>
                    </a:lnTo>
                    <a:lnTo>
                      <a:pt x="0" y="197202"/>
                    </a:lnTo>
                    <a:lnTo>
                      <a:pt x="8486" y="239228"/>
                    </a:lnTo>
                    <a:lnTo>
                      <a:pt x="31627" y="273550"/>
                    </a:lnTo>
                    <a:lnTo>
                      <a:pt x="65949" y="296691"/>
                    </a:lnTo>
                    <a:lnTo>
                      <a:pt x="107975" y="305177"/>
                    </a:lnTo>
                    <a:lnTo>
                      <a:pt x="1074265" y="305177"/>
                    </a:lnTo>
                    <a:lnTo>
                      <a:pt x="1074265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31"/>
              <p:cNvSpPr/>
              <p:nvPr/>
            </p:nvSpPr>
            <p:spPr>
              <a:xfrm>
                <a:off x="9666323" y="4094048"/>
                <a:ext cx="47244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472440" h="305435">
                    <a:moveTo>
                      <a:pt x="363880" y="0"/>
                    </a:moveTo>
                    <a:lnTo>
                      <a:pt x="107975" y="0"/>
                    </a:lnTo>
                    <a:lnTo>
                      <a:pt x="65949" y="8479"/>
                    </a:lnTo>
                    <a:lnTo>
                      <a:pt x="31627" y="31618"/>
                    </a:lnTo>
                    <a:lnTo>
                      <a:pt x="8486" y="65942"/>
                    </a:lnTo>
                    <a:lnTo>
                      <a:pt x="0" y="107975"/>
                    </a:lnTo>
                    <a:lnTo>
                      <a:pt x="0" y="197192"/>
                    </a:lnTo>
                    <a:lnTo>
                      <a:pt x="8484" y="239218"/>
                    </a:lnTo>
                    <a:lnTo>
                      <a:pt x="31623" y="273540"/>
                    </a:lnTo>
                    <a:lnTo>
                      <a:pt x="65943" y="296682"/>
                    </a:lnTo>
                    <a:lnTo>
                      <a:pt x="107975" y="305168"/>
                    </a:lnTo>
                    <a:lnTo>
                      <a:pt x="363880" y="305168"/>
                    </a:lnTo>
                    <a:lnTo>
                      <a:pt x="405911" y="296682"/>
                    </a:lnTo>
                    <a:lnTo>
                      <a:pt x="440232" y="273540"/>
                    </a:lnTo>
                    <a:lnTo>
                      <a:pt x="463371" y="239218"/>
                    </a:lnTo>
                    <a:lnTo>
                      <a:pt x="471855" y="197192"/>
                    </a:lnTo>
                    <a:lnTo>
                      <a:pt x="471855" y="107975"/>
                    </a:lnTo>
                    <a:lnTo>
                      <a:pt x="463371" y="65942"/>
                    </a:lnTo>
                    <a:lnTo>
                      <a:pt x="440232" y="31618"/>
                    </a:lnTo>
                    <a:lnTo>
                      <a:pt x="405911" y="8479"/>
                    </a:lnTo>
                    <a:lnTo>
                      <a:pt x="363880" y="0"/>
                    </a:lnTo>
                    <a:close/>
                  </a:path>
                </a:pathLst>
              </a:custGeom>
              <a:solidFill>
                <a:srgbClr val="B3AD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32"/>
              <p:cNvSpPr/>
              <p:nvPr/>
            </p:nvSpPr>
            <p:spPr>
              <a:xfrm>
                <a:off x="9552916" y="3197818"/>
                <a:ext cx="60769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607695" h="305435">
                    <a:moveTo>
                      <a:pt x="607084" y="0"/>
                    </a:moveTo>
                    <a:lnTo>
                      <a:pt x="107975" y="0"/>
                    </a:lnTo>
                    <a:lnTo>
                      <a:pt x="65949" y="8486"/>
                    </a:lnTo>
                    <a:lnTo>
                      <a:pt x="31627" y="31629"/>
                    </a:lnTo>
                    <a:lnTo>
                      <a:pt x="8486" y="65954"/>
                    </a:lnTo>
                    <a:lnTo>
                      <a:pt x="0" y="107988"/>
                    </a:lnTo>
                    <a:lnTo>
                      <a:pt x="0" y="197192"/>
                    </a:lnTo>
                    <a:lnTo>
                      <a:pt x="8486" y="239226"/>
                    </a:lnTo>
                    <a:lnTo>
                      <a:pt x="31629" y="273551"/>
                    </a:lnTo>
                    <a:lnTo>
                      <a:pt x="65954" y="296694"/>
                    </a:lnTo>
                    <a:lnTo>
                      <a:pt x="107988" y="305181"/>
                    </a:lnTo>
                    <a:lnTo>
                      <a:pt x="607084" y="305181"/>
                    </a:lnTo>
                    <a:lnTo>
                      <a:pt x="607084" y="0"/>
                    </a:lnTo>
                    <a:close/>
                  </a:path>
                </a:pathLst>
              </a:custGeom>
              <a:solidFill>
                <a:srgbClr val="698C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33"/>
              <p:cNvSpPr/>
              <p:nvPr/>
            </p:nvSpPr>
            <p:spPr>
              <a:xfrm>
                <a:off x="8716934" y="3643450"/>
                <a:ext cx="383540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83540" h="303529">
                    <a:moveTo>
                      <a:pt x="277698" y="0"/>
                    </a:moveTo>
                    <a:lnTo>
                      <a:pt x="105435" y="12"/>
                    </a:lnTo>
                    <a:lnTo>
                      <a:pt x="64395" y="8293"/>
                    </a:lnTo>
                    <a:lnTo>
                      <a:pt x="30879" y="30892"/>
                    </a:lnTo>
                    <a:lnTo>
                      <a:pt x="8285" y="64408"/>
                    </a:lnTo>
                    <a:lnTo>
                      <a:pt x="0" y="105448"/>
                    </a:lnTo>
                    <a:lnTo>
                      <a:pt x="0" y="197700"/>
                    </a:lnTo>
                    <a:lnTo>
                      <a:pt x="8285" y="238740"/>
                    </a:lnTo>
                    <a:lnTo>
                      <a:pt x="30881" y="272254"/>
                    </a:lnTo>
                    <a:lnTo>
                      <a:pt x="64395" y="294850"/>
                    </a:lnTo>
                    <a:lnTo>
                      <a:pt x="105435" y="303136"/>
                    </a:lnTo>
                    <a:lnTo>
                      <a:pt x="277698" y="303136"/>
                    </a:lnTo>
                    <a:lnTo>
                      <a:pt x="318738" y="294850"/>
                    </a:lnTo>
                    <a:lnTo>
                      <a:pt x="352251" y="272254"/>
                    </a:lnTo>
                    <a:lnTo>
                      <a:pt x="374847" y="238740"/>
                    </a:lnTo>
                    <a:lnTo>
                      <a:pt x="383133" y="197700"/>
                    </a:lnTo>
                    <a:lnTo>
                      <a:pt x="383133" y="105448"/>
                    </a:lnTo>
                    <a:lnTo>
                      <a:pt x="374846" y="64406"/>
                    </a:lnTo>
                    <a:lnTo>
                      <a:pt x="352247" y="30889"/>
                    </a:lnTo>
                    <a:lnTo>
                      <a:pt x="318738" y="8293"/>
                    </a:lnTo>
                    <a:lnTo>
                      <a:pt x="277698" y="0"/>
                    </a:lnTo>
                    <a:close/>
                  </a:path>
                </a:pathLst>
              </a:custGeom>
              <a:solidFill>
                <a:srgbClr val="F7F2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bk object 34"/>
              <p:cNvSpPr/>
              <p:nvPr/>
            </p:nvSpPr>
            <p:spPr>
              <a:xfrm>
                <a:off x="9993833" y="928444"/>
                <a:ext cx="166370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w="166370" h="297815">
                    <a:moveTo>
                      <a:pt x="103555" y="0"/>
                    </a:moveTo>
                    <a:lnTo>
                      <a:pt x="63250" y="8143"/>
                    </a:lnTo>
                    <a:lnTo>
                      <a:pt x="30337" y="30335"/>
                    </a:lnTo>
                    <a:lnTo>
                      <a:pt x="8143" y="63245"/>
                    </a:lnTo>
                    <a:lnTo>
                      <a:pt x="0" y="103543"/>
                    </a:lnTo>
                    <a:lnTo>
                      <a:pt x="12" y="194157"/>
                    </a:lnTo>
                    <a:lnTo>
                      <a:pt x="8143" y="234462"/>
                    </a:lnTo>
                    <a:lnTo>
                      <a:pt x="30333" y="267374"/>
                    </a:lnTo>
                    <a:lnTo>
                      <a:pt x="63249" y="289564"/>
                    </a:lnTo>
                    <a:lnTo>
                      <a:pt x="103555" y="297700"/>
                    </a:lnTo>
                    <a:lnTo>
                      <a:pt x="166167" y="297700"/>
                    </a:lnTo>
                    <a:lnTo>
                      <a:pt x="166167" y="8"/>
                    </a:lnTo>
                    <a:lnTo>
                      <a:pt x="103555" y="0"/>
                    </a:lnTo>
                    <a:close/>
                  </a:path>
                </a:pathLst>
              </a:custGeom>
              <a:solidFill>
                <a:srgbClr val="DBE38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bk object 35"/>
              <p:cNvSpPr/>
              <p:nvPr/>
            </p:nvSpPr>
            <p:spPr>
              <a:xfrm>
                <a:off x="8483603" y="6363139"/>
                <a:ext cx="298450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97815">
                    <a:moveTo>
                      <a:pt x="194576" y="0"/>
                    </a:moveTo>
                    <a:lnTo>
                      <a:pt x="103543" y="0"/>
                    </a:lnTo>
                    <a:lnTo>
                      <a:pt x="63238" y="8136"/>
                    </a:lnTo>
                    <a:lnTo>
                      <a:pt x="30326" y="30326"/>
                    </a:lnTo>
                    <a:lnTo>
                      <a:pt x="8136" y="63238"/>
                    </a:lnTo>
                    <a:lnTo>
                      <a:pt x="0" y="103543"/>
                    </a:lnTo>
                    <a:lnTo>
                      <a:pt x="0" y="194157"/>
                    </a:lnTo>
                    <a:lnTo>
                      <a:pt x="8136" y="234462"/>
                    </a:lnTo>
                    <a:lnTo>
                      <a:pt x="30326" y="267374"/>
                    </a:lnTo>
                    <a:lnTo>
                      <a:pt x="63238" y="289564"/>
                    </a:lnTo>
                    <a:lnTo>
                      <a:pt x="103543" y="297700"/>
                    </a:lnTo>
                    <a:lnTo>
                      <a:pt x="194576" y="297700"/>
                    </a:lnTo>
                    <a:lnTo>
                      <a:pt x="234881" y="289562"/>
                    </a:lnTo>
                    <a:lnTo>
                      <a:pt x="267793" y="267369"/>
                    </a:lnTo>
                    <a:lnTo>
                      <a:pt x="289983" y="234457"/>
                    </a:lnTo>
                    <a:lnTo>
                      <a:pt x="298119" y="194157"/>
                    </a:lnTo>
                    <a:lnTo>
                      <a:pt x="298119" y="103543"/>
                    </a:lnTo>
                    <a:lnTo>
                      <a:pt x="289983" y="63238"/>
                    </a:lnTo>
                    <a:lnTo>
                      <a:pt x="267793" y="30326"/>
                    </a:lnTo>
                    <a:lnTo>
                      <a:pt x="234881" y="8136"/>
                    </a:lnTo>
                    <a:lnTo>
                      <a:pt x="194576" y="0"/>
                    </a:lnTo>
                    <a:close/>
                  </a:path>
                </a:pathLst>
              </a:custGeom>
              <a:solidFill>
                <a:srgbClr val="DBE38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7" name="bk object 16"/>
            <p:cNvSpPr/>
            <p:nvPr userDrawn="1"/>
          </p:nvSpPr>
          <p:spPr>
            <a:xfrm rot="16200000" flipH="1">
              <a:off x="-2485231" y="7218541"/>
              <a:ext cx="545708" cy="256968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17"/>
            <p:cNvSpPr/>
            <p:nvPr userDrawn="1"/>
          </p:nvSpPr>
          <p:spPr>
            <a:xfrm rot="16200000" flipH="1">
              <a:off x="-1617352" y="7278646"/>
              <a:ext cx="413043" cy="269231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18"/>
            <p:cNvSpPr/>
            <p:nvPr userDrawn="1"/>
          </p:nvSpPr>
          <p:spPr>
            <a:xfrm rot="16200000" flipH="1">
              <a:off x="-2777365" y="7319786"/>
              <a:ext cx="342809" cy="256968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19"/>
            <p:cNvSpPr/>
            <p:nvPr userDrawn="1"/>
          </p:nvSpPr>
          <p:spPr>
            <a:xfrm rot="16200000" flipH="1">
              <a:off x="-2748084" y="6797849"/>
              <a:ext cx="284281" cy="261427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20"/>
            <p:cNvSpPr/>
            <p:nvPr userDrawn="1"/>
          </p:nvSpPr>
          <p:spPr>
            <a:xfrm rot="16200000" flipH="1">
              <a:off x="-1488097" y="7013972"/>
              <a:ext cx="943144" cy="268116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21"/>
            <p:cNvSpPr/>
            <p:nvPr userDrawn="1"/>
          </p:nvSpPr>
          <p:spPr>
            <a:xfrm rot="16200000" flipH="1">
              <a:off x="-1225460" y="6877613"/>
              <a:ext cx="1216277" cy="268116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22"/>
            <p:cNvSpPr/>
            <p:nvPr userDrawn="1"/>
          </p:nvSpPr>
          <p:spPr>
            <a:xfrm rot="16200000" flipH="1">
              <a:off x="-690754" y="7007730"/>
              <a:ext cx="955965" cy="268116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bk object 23"/>
            <p:cNvSpPr/>
            <p:nvPr userDrawn="1"/>
          </p:nvSpPr>
          <p:spPr>
            <a:xfrm rot="16200000" flipH="1">
              <a:off x="207551" y="7116019"/>
              <a:ext cx="739131" cy="268116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bk object 24"/>
            <p:cNvSpPr/>
            <p:nvPr userDrawn="1"/>
          </p:nvSpPr>
          <p:spPr>
            <a:xfrm rot="16200000" flipH="1">
              <a:off x="1296104" y="7007736"/>
              <a:ext cx="955965" cy="268116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bk object 26"/>
            <p:cNvSpPr/>
            <p:nvPr userDrawn="1"/>
          </p:nvSpPr>
          <p:spPr>
            <a:xfrm rot="16200000" flipH="1">
              <a:off x="1112100" y="7219218"/>
              <a:ext cx="533445" cy="268116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bk object 27"/>
            <p:cNvSpPr/>
            <p:nvPr userDrawn="1"/>
          </p:nvSpPr>
          <p:spPr>
            <a:xfrm rot="16200000" flipH="1">
              <a:off x="2221300" y="7142487"/>
              <a:ext cx="686176" cy="268116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bk object 28"/>
            <p:cNvSpPr/>
            <p:nvPr userDrawn="1"/>
          </p:nvSpPr>
          <p:spPr>
            <a:xfrm rot="16200000" flipH="1">
              <a:off x="3046856" y="7171909"/>
              <a:ext cx="627090" cy="268116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bk object 29"/>
            <p:cNvSpPr/>
            <p:nvPr userDrawn="1"/>
          </p:nvSpPr>
          <p:spPr>
            <a:xfrm rot="16200000" flipH="1">
              <a:off x="1768403" y="7087325"/>
              <a:ext cx="796544" cy="268116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bk object 30"/>
            <p:cNvSpPr/>
            <p:nvPr userDrawn="1"/>
          </p:nvSpPr>
          <p:spPr>
            <a:xfrm rot="16200000" flipH="1">
              <a:off x="2490536" y="7013969"/>
              <a:ext cx="943144" cy="268116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bk object 31"/>
            <p:cNvSpPr/>
            <p:nvPr userDrawn="1"/>
          </p:nvSpPr>
          <p:spPr>
            <a:xfrm rot="16200000" flipH="1">
              <a:off x="766186" y="7259406"/>
              <a:ext cx="414716" cy="268116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bk object 32"/>
            <p:cNvSpPr/>
            <p:nvPr userDrawn="1"/>
          </p:nvSpPr>
          <p:spPr>
            <a:xfrm rot="16200000" flipH="1">
              <a:off x="-79904" y="7219220"/>
              <a:ext cx="533445" cy="268116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bk object 33"/>
            <p:cNvSpPr/>
            <p:nvPr userDrawn="1"/>
          </p:nvSpPr>
          <p:spPr>
            <a:xfrm rot="16200000" flipH="1">
              <a:off x="408827" y="6387833"/>
              <a:ext cx="336678" cy="266444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bk object 34"/>
            <p:cNvSpPr/>
            <p:nvPr userDrawn="1"/>
          </p:nvSpPr>
          <p:spPr>
            <a:xfrm rot="16200000" flipH="1">
              <a:off x="-1881641" y="7415907"/>
              <a:ext cx="146042" cy="261427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bk object 35"/>
            <p:cNvSpPr/>
            <p:nvPr userDrawn="1"/>
          </p:nvSpPr>
          <p:spPr>
            <a:xfrm rot="16200000" flipH="1">
              <a:off x="2831053" y="6148173"/>
              <a:ext cx="261984" cy="261427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79" y="4416925"/>
            <a:ext cx="1230169" cy="43703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714" y="4384553"/>
            <a:ext cx="582713" cy="5017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52" y="4267200"/>
            <a:ext cx="647459" cy="73648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18" y="5499225"/>
            <a:ext cx="647459" cy="64745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824" y="5503272"/>
            <a:ext cx="930721" cy="63936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24" y="4408833"/>
            <a:ext cx="882161" cy="45321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616" y="4437158"/>
            <a:ext cx="1157331" cy="39656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80" y="5568018"/>
            <a:ext cx="1116865" cy="5098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337" y="5499225"/>
            <a:ext cx="841695" cy="64745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97" y="3152547"/>
            <a:ext cx="1895886" cy="56876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43" y="-14482"/>
            <a:ext cx="5527990" cy="2769524"/>
          </a:xfrm>
          <a:prstGeom prst="rect">
            <a:avLst/>
          </a:prstGeom>
        </p:spPr>
      </p:pic>
      <p:sp>
        <p:nvSpPr>
          <p:cNvPr id="103" name="Rectangle 102"/>
          <p:cNvSpPr/>
          <p:nvPr userDrawn="1"/>
        </p:nvSpPr>
        <p:spPr>
          <a:xfrm>
            <a:off x="4224200" y="3281184"/>
            <a:ext cx="486493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1500" b="0" i="0" dirty="0" err="1">
                <a:solidFill>
                  <a:srgbClr val="4E4E4E"/>
                </a:solidFill>
                <a:effectLst/>
                <a:latin typeface="Montserrat Medium" charset="0"/>
                <a:ea typeface="Montserrat Medium" charset="0"/>
                <a:cs typeface="Montserrat Medium" charset="0"/>
              </a:rPr>
              <a:t>Liesbeth</a:t>
            </a:r>
            <a:r>
              <a:rPr lang="en-US" sz="1500" b="0" i="0" dirty="0">
                <a:solidFill>
                  <a:srgbClr val="4E4E4E"/>
                </a:solidFill>
                <a:effectLst/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en-US" sz="1500" b="0" i="0" dirty="0" err="1">
                <a:solidFill>
                  <a:srgbClr val="4E4E4E"/>
                </a:solidFill>
                <a:effectLst/>
                <a:latin typeface="Montserrat Medium" charset="0"/>
                <a:ea typeface="Montserrat Medium" charset="0"/>
                <a:cs typeface="Montserrat Medium" charset="0"/>
              </a:rPr>
              <a:t>Horckmans</a:t>
            </a:r>
            <a:r>
              <a:rPr lang="en-US" sz="1500" b="0" i="0" dirty="0">
                <a:solidFill>
                  <a:srgbClr val="4E4E4E"/>
                </a:solidFill>
                <a:effectLst/>
                <a:latin typeface="Montserrat Medium" charset="0"/>
                <a:ea typeface="Montserrat Medium" charset="0"/>
                <a:cs typeface="Montserrat Medium" charset="0"/>
              </a:rPr>
              <a:t>,</a:t>
            </a:r>
            <a:r>
              <a:rPr lang="en-US" sz="1500" b="1" dirty="0">
                <a:solidFill>
                  <a:srgbClr val="4E4E4E"/>
                </a:solidFill>
                <a:effectLst/>
                <a:latin typeface="Montserrat" charset="0"/>
              </a:rPr>
              <a:t> </a:t>
            </a:r>
            <a:r>
              <a:rPr lang="en-US" sz="1500" i="1" dirty="0">
                <a:solidFill>
                  <a:srgbClr val="4E4E4E"/>
                </a:solidFill>
                <a:effectLst/>
                <a:latin typeface="Montserrat" charset="0"/>
              </a:rPr>
              <a:t>VITO NV, </a:t>
            </a:r>
            <a:r>
              <a:rPr lang="en-US" sz="1500" i="1" dirty="0" err="1">
                <a:solidFill>
                  <a:srgbClr val="4E4E4E"/>
                </a:solidFill>
                <a:effectLst/>
                <a:latin typeface="Montserrat" charset="0"/>
              </a:rPr>
              <a:t>Mol</a:t>
            </a:r>
            <a:r>
              <a:rPr lang="en-US" sz="1500" i="1" dirty="0">
                <a:solidFill>
                  <a:srgbClr val="4E4E4E"/>
                </a:solidFill>
                <a:effectLst/>
                <a:latin typeface="Montserrat" charset="0"/>
              </a:rPr>
              <a:t> - Belgium</a:t>
            </a:r>
            <a:endParaRPr lang="en-US" sz="1500" dirty="0">
              <a:solidFill>
                <a:srgbClr val="4E4E4E"/>
              </a:solidFill>
              <a:effectLst/>
              <a:latin typeface="Montserrat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4221740" y="2902417"/>
            <a:ext cx="1311256" cy="230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1500" i="1" kern="1200" dirty="0">
                <a:solidFill>
                  <a:schemeClr val="accent1"/>
                </a:solidFill>
              </a:rPr>
              <a:t>Coordination:</a:t>
            </a:r>
            <a:endParaRPr lang="en-US" sz="1500" b="0" dirty="0">
              <a:solidFill>
                <a:srgbClr val="4E4E4E"/>
              </a:solidFill>
              <a:effectLst/>
              <a:latin typeface="Montserrat" charset="0"/>
            </a:endParaRPr>
          </a:p>
        </p:txBody>
      </p:sp>
      <p:sp>
        <p:nvSpPr>
          <p:cNvPr id="107" name="Shape 486"/>
          <p:cNvSpPr/>
          <p:nvPr userDrawn="1"/>
        </p:nvSpPr>
        <p:spPr>
          <a:xfrm>
            <a:off x="6451601" y="914399"/>
            <a:ext cx="0" cy="1219199"/>
          </a:xfrm>
          <a:prstGeom prst="line">
            <a:avLst/>
          </a:prstGeom>
          <a:ln w="6350">
            <a:solidFill>
              <a:schemeClr val="tx2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100000"/>
              </a:lnSpc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Text Box 2"/>
          <p:cNvSpPr txBox="1"/>
          <p:nvPr userDrawn="1"/>
        </p:nvSpPr>
        <p:spPr>
          <a:xfrm>
            <a:off x="6908800" y="838200"/>
            <a:ext cx="1975765" cy="7109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00" b="1" dirty="0" err="1">
                <a:solidFill>
                  <a:schemeClr val="tx2"/>
                </a:solidFill>
                <a:effectLst/>
                <a:latin typeface="Montserrat SemiBold" charset="0"/>
                <a:ea typeface="Montserrat" charset="0"/>
                <a:cs typeface="Times New Roman" charset="0"/>
              </a:rPr>
              <a:t>www.chromic.eu</a:t>
            </a:r>
            <a:endParaRPr lang="en-GB" sz="1500" b="1" dirty="0">
              <a:solidFill>
                <a:schemeClr val="tx2"/>
              </a:solidFill>
              <a:effectLst/>
              <a:latin typeface="Montserrat SemiBold" charset="0"/>
              <a:ea typeface="Montserrat" charset="0"/>
              <a:cs typeface="Times New Roman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effectLst/>
                <a:ea typeface="Montserrat" charset="0"/>
                <a:cs typeface="Times New Roman" charset="0"/>
              </a:rPr>
              <a:t>info@chromic.eu</a:t>
            </a:r>
            <a:endParaRPr lang="en-GB" sz="1400" dirty="0">
              <a:effectLst/>
              <a:ea typeface="Montserrat" charset="0"/>
              <a:cs typeface="Times New Roman" charset="0"/>
            </a:endParaRPr>
          </a:p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0" i="1" dirty="0">
                <a:effectLst/>
                <a:latin typeface="Montserrat Light" charset="0"/>
                <a:ea typeface="Montserrat Light" charset="0"/>
                <a:cs typeface="Montserrat Light" charset="0"/>
              </a:rPr>
              <a:t>#</a:t>
            </a:r>
            <a:r>
              <a:rPr lang="it-IT" sz="1300" b="0" i="1" dirty="0" err="1">
                <a:effectLst/>
                <a:latin typeface="Montserrat Light" charset="0"/>
                <a:ea typeface="Montserrat Light" charset="0"/>
                <a:cs typeface="Montserrat Light" charset="0"/>
              </a:rPr>
              <a:t>euCHROMIC</a:t>
            </a:r>
            <a:endParaRPr lang="en-GB" sz="1300" b="0" i="1" dirty="0">
              <a:effectLst/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16" name="Picture 115" descr="Materiale/Asset%209.pdf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5687" y="1676400"/>
            <a:ext cx="277913" cy="28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16687" y="1676401"/>
            <a:ext cx="277913" cy="28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5205914"/>
            <a:ext cx="1688734" cy="1194886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447826" y="3863529"/>
            <a:ext cx="7264349" cy="0"/>
          </a:xfrm>
          <a:prstGeom prst="line">
            <a:avLst/>
          </a:prstGeom>
          <a:ln w="12700">
            <a:solidFill>
              <a:schemeClr val="accent2">
                <a:hueOff val="-10020000"/>
                <a:satOff val="-44137"/>
                <a:lumOff val="-24643"/>
              </a:schemeClr>
            </a:solidFill>
            <a:miter lim="400000"/>
          </a:ln>
        </p:spPr>
        <p:txBody>
          <a:bodyPr lIns="39688" tIns="39688" rIns="39688" bIns="39688" anchor="ctr"/>
          <a:lstStyle/>
          <a:p>
            <a:pPr algn="ctr">
              <a:lnSpc>
                <a:spcPct val="100000"/>
              </a:lnSpc>
              <a:defRPr sz="3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813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447826" y="3004654"/>
            <a:ext cx="7264349" cy="676034"/>
          </a:xfrm>
        </p:spPr>
        <p:txBody>
          <a:bodyPr anchor="b" anchorCtr="0"/>
          <a:lstStyle>
            <a:lvl1pPr algn="ctr">
              <a:defRPr sz="4000" baseline="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1" name="Text Placeholder 48"/>
          <p:cNvSpPr>
            <a:spLocks noGrp="1"/>
          </p:cNvSpPr>
          <p:nvPr>
            <p:ph type="body" sz="quarter" idx="11" hasCustomPrompt="1"/>
          </p:nvPr>
        </p:nvSpPr>
        <p:spPr>
          <a:xfrm>
            <a:off x="3104356" y="4207468"/>
            <a:ext cx="3951288" cy="292388"/>
          </a:xfrm>
        </p:spPr>
        <p:txBody>
          <a:bodyPr/>
          <a:lstStyle>
            <a:lvl1pPr algn="ctr">
              <a:defRPr lang="en-US" sz="1900" b="1" kern="1200" spc="-10" dirty="0" smtClean="0">
                <a:solidFill>
                  <a:srgbClr val="4C4C4C"/>
                </a:solidFill>
                <a:latin typeface="Montserrat-SemiBold"/>
                <a:ea typeface="+mn-ea"/>
                <a:cs typeface="Montserrat-SemiBold"/>
              </a:defRPr>
            </a:lvl1pPr>
            <a:lvl2pPr>
              <a:defRPr lang="en-US" sz="1900" b="1" kern="1200" spc="-10" dirty="0" smtClean="0">
                <a:solidFill>
                  <a:srgbClr val="4C4C4C"/>
                </a:solidFill>
                <a:latin typeface="Montserrat-SemiBold"/>
                <a:ea typeface="+mn-ea"/>
                <a:cs typeface="Montserrat-SemiBold"/>
              </a:defRPr>
            </a:lvl2pPr>
            <a:lvl3pPr>
              <a:defRPr lang="en-US" dirty="0" smtClean="0"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 of the presenter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12" hasCustomPrompt="1"/>
          </p:nvPr>
        </p:nvSpPr>
        <p:spPr>
          <a:xfrm>
            <a:off x="3104356" y="4648200"/>
            <a:ext cx="3951288" cy="533400"/>
          </a:xfrm>
        </p:spPr>
        <p:txBody>
          <a:bodyPr/>
          <a:lstStyle>
            <a:lvl1pPr algn="ctr">
              <a:defRPr lang="en-US" sz="1600" kern="1200" spc="-25" baseline="0" dirty="0" smtClean="0">
                <a:solidFill>
                  <a:srgbClr val="4C4C4C"/>
                </a:solidFill>
                <a:latin typeface="Montserrat"/>
                <a:ea typeface="+mn-ea"/>
                <a:cs typeface="Montserrat"/>
              </a:defRPr>
            </a:lvl1pPr>
            <a:lvl2pPr>
              <a:defRPr lang="en-US" sz="1900" b="1" kern="1200" spc="-10" dirty="0" smtClean="0">
                <a:solidFill>
                  <a:srgbClr val="4C4C4C"/>
                </a:solidFill>
                <a:latin typeface="Montserrat-SemiBold"/>
                <a:ea typeface="+mn-ea"/>
                <a:cs typeface="Montserrat-SemiBold"/>
              </a:defRPr>
            </a:lvl2pPr>
            <a:lvl3pPr>
              <a:defRPr lang="en-US" dirty="0" smtClean="0"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 dirty="0"/>
              <a:t>Role or title </a:t>
            </a:r>
            <a:r>
              <a:rPr lang="mr-IN" dirty="0"/>
              <a:t>–</a:t>
            </a:r>
            <a:r>
              <a:rPr lang="en-US" dirty="0"/>
              <a:t> Organization name and/or contacts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73824" y="6816235"/>
            <a:ext cx="9812352" cy="1108565"/>
            <a:chOff x="-2768600" y="6147894"/>
            <a:chExt cx="13030200" cy="1472106"/>
          </a:xfrm>
        </p:grpSpPr>
        <p:sp>
          <p:nvSpPr>
            <p:cNvPr id="34" name="bk object 16"/>
            <p:cNvSpPr/>
            <p:nvPr/>
          </p:nvSpPr>
          <p:spPr>
            <a:xfrm rot="5400000">
              <a:off x="9464466" y="7218541"/>
              <a:ext cx="545708" cy="256968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bk object 17"/>
            <p:cNvSpPr/>
            <p:nvPr/>
          </p:nvSpPr>
          <p:spPr>
            <a:xfrm rot="5400000">
              <a:off x="8729252" y="7278646"/>
              <a:ext cx="413043" cy="269231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bk object 18"/>
            <p:cNvSpPr/>
            <p:nvPr/>
          </p:nvSpPr>
          <p:spPr>
            <a:xfrm rot="5400000">
              <a:off x="9959498" y="7319786"/>
              <a:ext cx="342809" cy="256968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bk object 19"/>
            <p:cNvSpPr/>
            <p:nvPr/>
          </p:nvSpPr>
          <p:spPr>
            <a:xfrm rot="5400000">
              <a:off x="9988746" y="6797849"/>
              <a:ext cx="284281" cy="261427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bk object 20"/>
            <p:cNvSpPr/>
            <p:nvPr/>
          </p:nvSpPr>
          <p:spPr>
            <a:xfrm rot="5400000">
              <a:off x="8069896" y="7013972"/>
              <a:ext cx="943144" cy="268116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bk object 21"/>
            <p:cNvSpPr/>
            <p:nvPr/>
          </p:nvSpPr>
          <p:spPr>
            <a:xfrm rot="5400000">
              <a:off x="7534126" y="6877613"/>
              <a:ext cx="1216277" cy="268116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bk object 22"/>
            <p:cNvSpPr/>
            <p:nvPr/>
          </p:nvSpPr>
          <p:spPr>
            <a:xfrm rot="5400000">
              <a:off x="7259732" y="7007730"/>
              <a:ext cx="955965" cy="268116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23"/>
            <p:cNvSpPr/>
            <p:nvPr/>
          </p:nvSpPr>
          <p:spPr>
            <a:xfrm rot="5400000">
              <a:off x="6578261" y="7116019"/>
              <a:ext cx="739131" cy="268116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24"/>
            <p:cNvSpPr/>
            <p:nvPr/>
          </p:nvSpPr>
          <p:spPr>
            <a:xfrm rot="5400000">
              <a:off x="5272875" y="7007736"/>
              <a:ext cx="955965" cy="268116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25"/>
            <p:cNvSpPr/>
            <p:nvPr/>
          </p:nvSpPr>
          <p:spPr>
            <a:xfrm rot="5400000">
              <a:off x="3228354" y="6947728"/>
              <a:ext cx="1075809" cy="268116"/>
            </a:xfrm>
            <a:custGeom>
              <a:avLst/>
              <a:gdLst/>
              <a:ahLst/>
              <a:cxnLst/>
              <a:rect l="l" t="t" r="r" b="b"/>
              <a:pathLst>
                <a:path w="1225550" h="305434">
                  <a:moveTo>
                    <a:pt x="1225290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24"/>
                  </a:lnTo>
                  <a:lnTo>
                    <a:pt x="31627" y="273545"/>
                  </a:lnTo>
                  <a:lnTo>
                    <a:pt x="65949" y="296683"/>
                  </a:lnTo>
                  <a:lnTo>
                    <a:pt x="107975" y="305168"/>
                  </a:lnTo>
                  <a:lnTo>
                    <a:pt x="1225290" y="305168"/>
                  </a:lnTo>
                  <a:lnTo>
                    <a:pt x="1225290" y="0"/>
                  </a:lnTo>
                  <a:close/>
                </a:path>
              </a:pathLst>
            </a:custGeom>
            <a:solidFill>
              <a:srgbClr val="5E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26"/>
            <p:cNvSpPr/>
            <p:nvPr/>
          </p:nvSpPr>
          <p:spPr>
            <a:xfrm rot="5400000">
              <a:off x="5879398" y="7219218"/>
              <a:ext cx="533445" cy="268116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27"/>
            <p:cNvSpPr/>
            <p:nvPr/>
          </p:nvSpPr>
          <p:spPr>
            <a:xfrm rot="5400000">
              <a:off x="4617466" y="7142487"/>
              <a:ext cx="686176" cy="268116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28"/>
            <p:cNvSpPr/>
            <p:nvPr/>
          </p:nvSpPr>
          <p:spPr>
            <a:xfrm rot="5400000">
              <a:off x="3850996" y="7171909"/>
              <a:ext cx="627090" cy="268116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bk object 29"/>
            <p:cNvSpPr/>
            <p:nvPr/>
          </p:nvSpPr>
          <p:spPr>
            <a:xfrm rot="5400000">
              <a:off x="4959996" y="7087325"/>
              <a:ext cx="796544" cy="268116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30"/>
            <p:cNvSpPr/>
            <p:nvPr/>
          </p:nvSpPr>
          <p:spPr>
            <a:xfrm rot="5400000">
              <a:off x="4091263" y="7013969"/>
              <a:ext cx="943144" cy="268116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bk object 31"/>
            <p:cNvSpPr/>
            <p:nvPr/>
          </p:nvSpPr>
          <p:spPr>
            <a:xfrm rot="5400000">
              <a:off x="6344041" y="7259406"/>
              <a:ext cx="414716" cy="268116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bk object 32"/>
            <p:cNvSpPr/>
            <p:nvPr/>
          </p:nvSpPr>
          <p:spPr>
            <a:xfrm rot="5400000">
              <a:off x="7071401" y="7219220"/>
              <a:ext cx="533445" cy="268116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bk object 33"/>
            <p:cNvSpPr/>
            <p:nvPr/>
          </p:nvSpPr>
          <p:spPr>
            <a:xfrm rot="5400000">
              <a:off x="6779438" y="6387833"/>
              <a:ext cx="336678" cy="266444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34"/>
            <p:cNvSpPr/>
            <p:nvPr/>
          </p:nvSpPr>
          <p:spPr>
            <a:xfrm rot="5400000">
              <a:off x="9260541" y="7415907"/>
              <a:ext cx="146042" cy="261427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bk object 35"/>
            <p:cNvSpPr/>
            <p:nvPr/>
          </p:nvSpPr>
          <p:spPr>
            <a:xfrm rot="5400000">
              <a:off x="4431905" y="6148173"/>
              <a:ext cx="261984" cy="261427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Group 53"/>
            <p:cNvGrpSpPr/>
            <p:nvPr userDrawn="1"/>
          </p:nvGrpSpPr>
          <p:grpSpPr>
            <a:xfrm rot="16200000" flipH="1">
              <a:off x="-389095" y="3768389"/>
              <a:ext cx="1472106" cy="6231116"/>
              <a:chOff x="8483603" y="20140"/>
              <a:chExt cx="1677008" cy="7098427"/>
            </a:xfrm>
          </p:grpSpPr>
          <p:sp>
            <p:nvSpPr>
              <p:cNvPr id="74" name="bk object 16"/>
              <p:cNvSpPr/>
              <p:nvPr/>
            </p:nvSpPr>
            <p:spPr>
              <a:xfrm>
                <a:off x="9538808" y="471027"/>
                <a:ext cx="621665" cy="292735"/>
              </a:xfrm>
              <a:custGeom>
                <a:avLst/>
                <a:gdLst/>
                <a:ahLst/>
                <a:cxnLst/>
                <a:rect l="l" t="t" r="r" b="b"/>
                <a:pathLst>
                  <a:path w="621665" h="292734">
                    <a:moveTo>
                      <a:pt x="621190" y="0"/>
                    </a:moveTo>
                    <a:lnTo>
                      <a:pt x="103543" y="0"/>
                    </a:lnTo>
                    <a:lnTo>
                      <a:pt x="63238" y="8136"/>
                    </a:lnTo>
                    <a:lnTo>
                      <a:pt x="30326" y="30326"/>
                    </a:lnTo>
                    <a:lnTo>
                      <a:pt x="8136" y="63238"/>
                    </a:lnTo>
                    <a:lnTo>
                      <a:pt x="0" y="103543"/>
                    </a:lnTo>
                    <a:lnTo>
                      <a:pt x="0" y="189090"/>
                    </a:lnTo>
                    <a:lnTo>
                      <a:pt x="8136" y="229402"/>
                    </a:lnTo>
                    <a:lnTo>
                      <a:pt x="30326" y="262318"/>
                    </a:lnTo>
                    <a:lnTo>
                      <a:pt x="63238" y="284509"/>
                    </a:lnTo>
                    <a:lnTo>
                      <a:pt x="103543" y="292646"/>
                    </a:lnTo>
                    <a:lnTo>
                      <a:pt x="621190" y="292646"/>
                    </a:lnTo>
                    <a:lnTo>
                      <a:pt x="62119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bk object 17"/>
              <p:cNvSpPr/>
              <p:nvPr/>
            </p:nvSpPr>
            <p:spPr>
              <a:xfrm>
                <a:off x="9689829" y="1377156"/>
                <a:ext cx="470534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70534" h="306705">
                    <a:moveTo>
                      <a:pt x="470170" y="0"/>
                    </a:moveTo>
                    <a:lnTo>
                      <a:pt x="108419" y="0"/>
                    </a:lnTo>
                    <a:lnTo>
                      <a:pt x="66222" y="8519"/>
                    </a:lnTo>
                    <a:lnTo>
                      <a:pt x="31759" y="31754"/>
                    </a:lnTo>
                    <a:lnTo>
                      <a:pt x="8521" y="66217"/>
                    </a:lnTo>
                    <a:lnTo>
                      <a:pt x="0" y="108419"/>
                    </a:lnTo>
                    <a:lnTo>
                      <a:pt x="0" y="197993"/>
                    </a:lnTo>
                    <a:lnTo>
                      <a:pt x="8519" y="240195"/>
                    </a:lnTo>
                    <a:lnTo>
                      <a:pt x="31754" y="274658"/>
                    </a:lnTo>
                    <a:lnTo>
                      <a:pt x="66217" y="297892"/>
                    </a:lnTo>
                    <a:lnTo>
                      <a:pt x="108419" y="306412"/>
                    </a:lnTo>
                    <a:lnTo>
                      <a:pt x="470170" y="306412"/>
                    </a:lnTo>
                    <a:lnTo>
                      <a:pt x="470170" y="0"/>
                    </a:lnTo>
                    <a:close/>
                  </a:path>
                </a:pathLst>
              </a:custGeom>
              <a:solidFill>
                <a:srgbClr val="456B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bk object 18"/>
              <p:cNvSpPr/>
              <p:nvPr/>
            </p:nvSpPr>
            <p:spPr>
              <a:xfrm>
                <a:off x="9769715" y="22661"/>
                <a:ext cx="390525" cy="292735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292735">
                    <a:moveTo>
                      <a:pt x="390284" y="0"/>
                    </a:moveTo>
                    <a:lnTo>
                      <a:pt x="103543" y="3"/>
                    </a:lnTo>
                    <a:lnTo>
                      <a:pt x="63238" y="8135"/>
                    </a:lnTo>
                    <a:lnTo>
                      <a:pt x="30326" y="30325"/>
                    </a:lnTo>
                    <a:lnTo>
                      <a:pt x="8136" y="63240"/>
                    </a:lnTo>
                    <a:lnTo>
                      <a:pt x="0" y="103547"/>
                    </a:lnTo>
                    <a:lnTo>
                      <a:pt x="0" y="189094"/>
                    </a:lnTo>
                    <a:lnTo>
                      <a:pt x="8136" y="229399"/>
                    </a:lnTo>
                    <a:lnTo>
                      <a:pt x="30326" y="262311"/>
                    </a:lnTo>
                    <a:lnTo>
                      <a:pt x="63238" y="284500"/>
                    </a:lnTo>
                    <a:lnTo>
                      <a:pt x="103543" y="292637"/>
                    </a:lnTo>
                    <a:lnTo>
                      <a:pt x="390284" y="292637"/>
                    </a:lnTo>
                    <a:lnTo>
                      <a:pt x="390284" y="0"/>
                    </a:lnTo>
                    <a:close/>
                  </a:path>
                </a:pathLst>
              </a:custGeom>
              <a:solidFill>
                <a:srgbClr val="B3AD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bk object 19"/>
              <p:cNvSpPr/>
              <p:nvPr/>
            </p:nvSpPr>
            <p:spPr>
              <a:xfrm>
                <a:off x="9211007" y="20140"/>
                <a:ext cx="323850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w="323850" h="297815">
                    <a:moveTo>
                      <a:pt x="220027" y="0"/>
                    </a:moveTo>
                    <a:lnTo>
                      <a:pt x="103543" y="0"/>
                    </a:lnTo>
                    <a:lnTo>
                      <a:pt x="63238" y="8136"/>
                    </a:lnTo>
                    <a:lnTo>
                      <a:pt x="30326" y="30326"/>
                    </a:lnTo>
                    <a:lnTo>
                      <a:pt x="8136" y="63238"/>
                    </a:lnTo>
                    <a:lnTo>
                      <a:pt x="2" y="103530"/>
                    </a:lnTo>
                    <a:lnTo>
                      <a:pt x="0" y="194144"/>
                    </a:lnTo>
                    <a:lnTo>
                      <a:pt x="8131" y="234449"/>
                    </a:lnTo>
                    <a:lnTo>
                      <a:pt x="30321" y="267361"/>
                    </a:lnTo>
                    <a:lnTo>
                      <a:pt x="63236" y="289551"/>
                    </a:lnTo>
                    <a:lnTo>
                      <a:pt x="103543" y="297688"/>
                    </a:lnTo>
                    <a:lnTo>
                      <a:pt x="220027" y="297688"/>
                    </a:lnTo>
                    <a:lnTo>
                      <a:pt x="260334" y="289551"/>
                    </a:lnTo>
                    <a:lnTo>
                      <a:pt x="293250" y="267361"/>
                    </a:lnTo>
                    <a:lnTo>
                      <a:pt x="315444" y="234449"/>
                    </a:lnTo>
                    <a:lnTo>
                      <a:pt x="323583" y="194144"/>
                    </a:lnTo>
                    <a:lnTo>
                      <a:pt x="323570" y="103530"/>
                    </a:lnTo>
                    <a:lnTo>
                      <a:pt x="315434" y="63227"/>
                    </a:lnTo>
                    <a:lnTo>
                      <a:pt x="293244" y="30319"/>
                    </a:lnTo>
                    <a:lnTo>
                      <a:pt x="260332" y="8134"/>
                    </a:lnTo>
                    <a:lnTo>
                      <a:pt x="220027" y="0"/>
                    </a:lnTo>
                    <a:close/>
                  </a:path>
                </a:pathLst>
              </a:custGeom>
              <a:solidFill>
                <a:srgbClr val="F7F2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bk object 20"/>
              <p:cNvSpPr/>
              <p:nvPr/>
            </p:nvSpPr>
            <p:spPr>
              <a:xfrm>
                <a:off x="9085737" y="1826980"/>
                <a:ext cx="107442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074420" h="305435">
                    <a:moveTo>
                      <a:pt x="107975" y="0"/>
                    </a:moveTo>
                    <a:lnTo>
                      <a:pt x="65943" y="8491"/>
                    </a:lnTo>
                    <a:lnTo>
                      <a:pt x="31623" y="31634"/>
                    </a:lnTo>
                    <a:lnTo>
                      <a:pt x="8484" y="65956"/>
                    </a:lnTo>
                    <a:lnTo>
                      <a:pt x="0" y="107988"/>
                    </a:lnTo>
                    <a:lnTo>
                      <a:pt x="0" y="197205"/>
                    </a:lnTo>
                    <a:lnTo>
                      <a:pt x="8484" y="239231"/>
                    </a:lnTo>
                    <a:lnTo>
                      <a:pt x="31623" y="273553"/>
                    </a:lnTo>
                    <a:lnTo>
                      <a:pt x="65943" y="296694"/>
                    </a:lnTo>
                    <a:lnTo>
                      <a:pt x="107975" y="305180"/>
                    </a:lnTo>
                    <a:lnTo>
                      <a:pt x="1074262" y="305180"/>
                    </a:lnTo>
                    <a:lnTo>
                      <a:pt x="1074262" y="8"/>
                    </a:lnTo>
                    <a:lnTo>
                      <a:pt x="107975" y="0"/>
                    </a:lnTo>
                    <a:close/>
                  </a:path>
                </a:pathLst>
              </a:custGeom>
              <a:solidFill>
                <a:srgbClr val="8CBA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bk object 21"/>
              <p:cNvSpPr/>
              <p:nvPr/>
            </p:nvSpPr>
            <p:spPr>
              <a:xfrm>
                <a:off x="8774824" y="2281749"/>
                <a:ext cx="138557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385570" h="305435">
                    <a:moveTo>
                      <a:pt x="1385176" y="0"/>
                    </a:moveTo>
                    <a:lnTo>
                      <a:pt x="107975" y="0"/>
                    </a:lnTo>
                    <a:lnTo>
                      <a:pt x="65943" y="8486"/>
                    </a:lnTo>
                    <a:lnTo>
                      <a:pt x="31622" y="31629"/>
                    </a:lnTo>
                    <a:lnTo>
                      <a:pt x="8484" y="65954"/>
                    </a:lnTo>
                    <a:lnTo>
                      <a:pt x="0" y="107988"/>
                    </a:lnTo>
                    <a:lnTo>
                      <a:pt x="0" y="197205"/>
                    </a:lnTo>
                    <a:lnTo>
                      <a:pt x="8484" y="239231"/>
                    </a:lnTo>
                    <a:lnTo>
                      <a:pt x="31622" y="273553"/>
                    </a:lnTo>
                    <a:lnTo>
                      <a:pt x="65943" y="296694"/>
                    </a:lnTo>
                    <a:lnTo>
                      <a:pt x="107975" y="305180"/>
                    </a:lnTo>
                    <a:lnTo>
                      <a:pt x="1385176" y="305180"/>
                    </a:lnTo>
                    <a:lnTo>
                      <a:pt x="1385176" y="0"/>
                    </a:lnTo>
                    <a:close/>
                  </a:path>
                </a:pathLst>
              </a:custGeom>
              <a:solidFill>
                <a:srgbClr val="456B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bk object 22"/>
              <p:cNvSpPr/>
              <p:nvPr/>
            </p:nvSpPr>
            <p:spPr>
              <a:xfrm>
                <a:off x="9071324" y="2742608"/>
                <a:ext cx="108902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089025" h="305435">
                    <a:moveTo>
                      <a:pt x="107988" y="0"/>
                    </a:moveTo>
                    <a:lnTo>
                      <a:pt x="65954" y="8486"/>
                    </a:lnTo>
                    <a:lnTo>
                      <a:pt x="31629" y="31629"/>
                    </a:lnTo>
                    <a:lnTo>
                      <a:pt x="8486" y="65954"/>
                    </a:lnTo>
                    <a:lnTo>
                      <a:pt x="0" y="107988"/>
                    </a:lnTo>
                    <a:lnTo>
                      <a:pt x="0" y="197205"/>
                    </a:lnTo>
                    <a:lnTo>
                      <a:pt x="8486" y="239231"/>
                    </a:lnTo>
                    <a:lnTo>
                      <a:pt x="31629" y="273553"/>
                    </a:lnTo>
                    <a:lnTo>
                      <a:pt x="65954" y="296694"/>
                    </a:lnTo>
                    <a:lnTo>
                      <a:pt x="107988" y="305181"/>
                    </a:lnTo>
                    <a:lnTo>
                      <a:pt x="1088675" y="305181"/>
                    </a:lnTo>
                    <a:lnTo>
                      <a:pt x="1088675" y="8"/>
                    </a:lnTo>
                    <a:lnTo>
                      <a:pt x="107988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bk object 23"/>
              <p:cNvSpPr/>
              <p:nvPr/>
            </p:nvSpPr>
            <p:spPr>
              <a:xfrm>
                <a:off x="9318193" y="3642441"/>
                <a:ext cx="84201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842009" h="305435">
                    <a:moveTo>
                      <a:pt x="841806" y="0"/>
                    </a:moveTo>
                    <a:lnTo>
                      <a:pt x="107975" y="0"/>
                    </a:lnTo>
                    <a:lnTo>
                      <a:pt x="65949" y="8484"/>
                    </a:lnTo>
                    <a:lnTo>
                      <a:pt x="31627" y="31622"/>
                    </a:lnTo>
                    <a:lnTo>
                      <a:pt x="8486" y="65943"/>
                    </a:lnTo>
                    <a:lnTo>
                      <a:pt x="0" y="107975"/>
                    </a:lnTo>
                    <a:lnTo>
                      <a:pt x="0" y="197192"/>
                    </a:lnTo>
                    <a:lnTo>
                      <a:pt x="8486" y="239218"/>
                    </a:lnTo>
                    <a:lnTo>
                      <a:pt x="31629" y="273540"/>
                    </a:lnTo>
                    <a:lnTo>
                      <a:pt x="65954" y="296682"/>
                    </a:lnTo>
                    <a:lnTo>
                      <a:pt x="107988" y="305168"/>
                    </a:lnTo>
                    <a:lnTo>
                      <a:pt x="841806" y="305168"/>
                    </a:lnTo>
                    <a:lnTo>
                      <a:pt x="841806" y="0"/>
                    </a:lnTo>
                    <a:close/>
                  </a:path>
                </a:pathLst>
              </a:custGeom>
              <a:solidFill>
                <a:srgbClr val="456B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bk object 24"/>
              <p:cNvSpPr/>
              <p:nvPr/>
            </p:nvSpPr>
            <p:spPr>
              <a:xfrm>
                <a:off x="9071331" y="5006017"/>
                <a:ext cx="108902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089025" h="305435">
                    <a:moveTo>
                      <a:pt x="1088668" y="0"/>
                    </a:moveTo>
                    <a:lnTo>
                      <a:pt x="107975" y="0"/>
                    </a:lnTo>
                    <a:lnTo>
                      <a:pt x="65943" y="8484"/>
                    </a:lnTo>
                    <a:lnTo>
                      <a:pt x="31623" y="31622"/>
                    </a:lnTo>
                    <a:lnTo>
                      <a:pt x="8484" y="65943"/>
                    </a:lnTo>
                    <a:lnTo>
                      <a:pt x="0" y="107975"/>
                    </a:lnTo>
                    <a:lnTo>
                      <a:pt x="0" y="197192"/>
                    </a:lnTo>
                    <a:lnTo>
                      <a:pt x="8479" y="239218"/>
                    </a:lnTo>
                    <a:lnTo>
                      <a:pt x="31618" y="273540"/>
                    </a:lnTo>
                    <a:lnTo>
                      <a:pt x="65942" y="296682"/>
                    </a:lnTo>
                    <a:lnTo>
                      <a:pt x="107975" y="305168"/>
                    </a:lnTo>
                    <a:lnTo>
                      <a:pt x="1088668" y="305168"/>
                    </a:lnTo>
                    <a:lnTo>
                      <a:pt x="1088668" y="0"/>
                    </a:lnTo>
                    <a:close/>
                  </a:path>
                </a:pathLst>
              </a:custGeom>
              <a:solidFill>
                <a:srgbClr val="456B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bk object 26"/>
              <p:cNvSpPr/>
              <p:nvPr/>
            </p:nvSpPr>
            <p:spPr>
              <a:xfrm>
                <a:off x="9552914" y="4555737"/>
                <a:ext cx="60769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607695" h="305435">
                    <a:moveTo>
                      <a:pt x="607085" y="0"/>
                    </a:moveTo>
                    <a:lnTo>
                      <a:pt x="107988" y="0"/>
                    </a:lnTo>
                    <a:lnTo>
                      <a:pt x="65954" y="8484"/>
                    </a:lnTo>
                    <a:lnTo>
                      <a:pt x="31629" y="31622"/>
                    </a:lnTo>
                    <a:lnTo>
                      <a:pt x="8486" y="65943"/>
                    </a:lnTo>
                    <a:lnTo>
                      <a:pt x="0" y="107975"/>
                    </a:lnTo>
                    <a:lnTo>
                      <a:pt x="0" y="197192"/>
                    </a:lnTo>
                    <a:lnTo>
                      <a:pt x="8486" y="239218"/>
                    </a:lnTo>
                    <a:lnTo>
                      <a:pt x="31627" y="273540"/>
                    </a:lnTo>
                    <a:lnTo>
                      <a:pt x="65949" y="296682"/>
                    </a:lnTo>
                    <a:lnTo>
                      <a:pt x="107975" y="305168"/>
                    </a:lnTo>
                    <a:lnTo>
                      <a:pt x="607085" y="305168"/>
                    </a:lnTo>
                    <a:lnTo>
                      <a:pt x="607085" y="0"/>
                    </a:lnTo>
                    <a:close/>
                  </a:path>
                </a:pathLst>
              </a:custGeom>
              <a:solidFill>
                <a:srgbClr val="8CBA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bk object 27"/>
              <p:cNvSpPr/>
              <p:nvPr/>
            </p:nvSpPr>
            <p:spPr>
              <a:xfrm>
                <a:off x="9378508" y="5906322"/>
                <a:ext cx="78168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781684" h="305435">
                    <a:moveTo>
                      <a:pt x="781491" y="0"/>
                    </a:moveTo>
                    <a:lnTo>
                      <a:pt x="107988" y="12"/>
                    </a:lnTo>
                    <a:lnTo>
                      <a:pt x="65954" y="8496"/>
                    </a:lnTo>
                    <a:lnTo>
                      <a:pt x="31629" y="31635"/>
                    </a:lnTo>
                    <a:lnTo>
                      <a:pt x="8486" y="65956"/>
                    </a:lnTo>
                    <a:lnTo>
                      <a:pt x="0" y="107987"/>
                    </a:lnTo>
                    <a:lnTo>
                      <a:pt x="0" y="197205"/>
                    </a:lnTo>
                    <a:lnTo>
                      <a:pt x="8486" y="239231"/>
                    </a:lnTo>
                    <a:lnTo>
                      <a:pt x="31629" y="273552"/>
                    </a:lnTo>
                    <a:lnTo>
                      <a:pt x="65954" y="296694"/>
                    </a:lnTo>
                    <a:lnTo>
                      <a:pt x="107988" y="305180"/>
                    </a:lnTo>
                    <a:lnTo>
                      <a:pt x="781491" y="305180"/>
                    </a:lnTo>
                    <a:lnTo>
                      <a:pt x="781491" y="0"/>
                    </a:lnTo>
                    <a:close/>
                  </a:path>
                </a:pathLst>
              </a:custGeom>
              <a:solidFill>
                <a:srgbClr val="8F8F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bk object 28"/>
              <p:cNvSpPr/>
              <p:nvPr/>
            </p:nvSpPr>
            <p:spPr>
              <a:xfrm>
                <a:off x="9445680" y="6813132"/>
                <a:ext cx="71437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714375" h="305434">
                    <a:moveTo>
                      <a:pt x="714319" y="0"/>
                    </a:moveTo>
                    <a:lnTo>
                      <a:pt x="107988" y="0"/>
                    </a:lnTo>
                    <a:lnTo>
                      <a:pt x="65954" y="8479"/>
                    </a:lnTo>
                    <a:lnTo>
                      <a:pt x="31629" y="31618"/>
                    </a:lnTo>
                    <a:lnTo>
                      <a:pt x="8486" y="65942"/>
                    </a:lnTo>
                    <a:lnTo>
                      <a:pt x="0" y="107975"/>
                    </a:lnTo>
                    <a:lnTo>
                      <a:pt x="12" y="197192"/>
                    </a:lnTo>
                    <a:lnTo>
                      <a:pt x="8497" y="239218"/>
                    </a:lnTo>
                    <a:lnTo>
                      <a:pt x="31635" y="273540"/>
                    </a:lnTo>
                    <a:lnTo>
                      <a:pt x="65956" y="296682"/>
                    </a:lnTo>
                    <a:lnTo>
                      <a:pt x="107988" y="305168"/>
                    </a:lnTo>
                    <a:lnTo>
                      <a:pt x="714319" y="305168"/>
                    </a:lnTo>
                    <a:lnTo>
                      <a:pt x="714319" y="0"/>
                    </a:lnTo>
                    <a:close/>
                  </a:path>
                </a:pathLst>
              </a:custGeom>
              <a:solidFill>
                <a:srgbClr val="698C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bk object 29"/>
              <p:cNvSpPr/>
              <p:nvPr/>
            </p:nvSpPr>
            <p:spPr>
              <a:xfrm>
                <a:off x="9252803" y="5453251"/>
                <a:ext cx="90741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907415" h="305435">
                    <a:moveTo>
                      <a:pt x="107988" y="0"/>
                    </a:moveTo>
                    <a:lnTo>
                      <a:pt x="65956" y="8486"/>
                    </a:lnTo>
                    <a:lnTo>
                      <a:pt x="31634" y="31629"/>
                    </a:lnTo>
                    <a:lnTo>
                      <a:pt x="8491" y="65954"/>
                    </a:lnTo>
                    <a:lnTo>
                      <a:pt x="0" y="107988"/>
                    </a:lnTo>
                    <a:lnTo>
                      <a:pt x="0" y="197205"/>
                    </a:lnTo>
                    <a:lnTo>
                      <a:pt x="8486" y="239231"/>
                    </a:lnTo>
                    <a:lnTo>
                      <a:pt x="31629" y="273553"/>
                    </a:lnTo>
                    <a:lnTo>
                      <a:pt x="65954" y="296694"/>
                    </a:lnTo>
                    <a:lnTo>
                      <a:pt x="107988" y="305181"/>
                    </a:lnTo>
                    <a:lnTo>
                      <a:pt x="907196" y="305181"/>
                    </a:lnTo>
                    <a:lnTo>
                      <a:pt x="907196" y="9"/>
                    </a:lnTo>
                    <a:lnTo>
                      <a:pt x="107988" y="0"/>
                    </a:lnTo>
                    <a:close/>
                  </a:path>
                </a:pathLst>
              </a:custGeom>
              <a:solidFill>
                <a:srgbClr val="698C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bk object 30"/>
              <p:cNvSpPr/>
              <p:nvPr/>
            </p:nvSpPr>
            <p:spPr>
              <a:xfrm>
                <a:off x="9085734" y="6359400"/>
                <a:ext cx="107442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1074420" h="305434">
                    <a:moveTo>
                      <a:pt x="1074265" y="0"/>
                    </a:moveTo>
                    <a:lnTo>
                      <a:pt x="107975" y="9"/>
                    </a:lnTo>
                    <a:lnTo>
                      <a:pt x="65949" y="8488"/>
                    </a:lnTo>
                    <a:lnTo>
                      <a:pt x="31627" y="31627"/>
                    </a:lnTo>
                    <a:lnTo>
                      <a:pt x="8486" y="65951"/>
                    </a:lnTo>
                    <a:lnTo>
                      <a:pt x="0" y="107985"/>
                    </a:lnTo>
                    <a:lnTo>
                      <a:pt x="0" y="197202"/>
                    </a:lnTo>
                    <a:lnTo>
                      <a:pt x="8486" y="239228"/>
                    </a:lnTo>
                    <a:lnTo>
                      <a:pt x="31627" y="273550"/>
                    </a:lnTo>
                    <a:lnTo>
                      <a:pt x="65949" y="296691"/>
                    </a:lnTo>
                    <a:lnTo>
                      <a:pt x="107975" y="305177"/>
                    </a:lnTo>
                    <a:lnTo>
                      <a:pt x="1074265" y="305177"/>
                    </a:lnTo>
                    <a:lnTo>
                      <a:pt x="1074265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bk object 31"/>
              <p:cNvSpPr/>
              <p:nvPr/>
            </p:nvSpPr>
            <p:spPr>
              <a:xfrm>
                <a:off x="9666323" y="4094048"/>
                <a:ext cx="472440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472440" h="305435">
                    <a:moveTo>
                      <a:pt x="363880" y="0"/>
                    </a:moveTo>
                    <a:lnTo>
                      <a:pt x="107975" y="0"/>
                    </a:lnTo>
                    <a:lnTo>
                      <a:pt x="65949" y="8479"/>
                    </a:lnTo>
                    <a:lnTo>
                      <a:pt x="31627" y="31618"/>
                    </a:lnTo>
                    <a:lnTo>
                      <a:pt x="8486" y="65942"/>
                    </a:lnTo>
                    <a:lnTo>
                      <a:pt x="0" y="107975"/>
                    </a:lnTo>
                    <a:lnTo>
                      <a:pt x="0" y="197192"/>
                    </a:lnTo>
                    <a:lnTo>
                      <a:pt x="8484" y="239218"/>
                    </a:lnTo>
                    <a:lnTo>
                      <a:pt x="31623" y="273540"/>
                    </a:lnTo>
                    <a:lnTo>
                      <a:pt x="65943" y="296682"/>
                    </a:lnTo>
                    <a:lnTo>
                      <a:pt x="107975" y="305168"/>
                    </a:lnTo>
                    <a:lnTo>
                      <a:pt x="363880" y="305168"/>
                    </a:lnTo>
                    <a:lnTo>
                      <a:pt x="405911" y="296682"/>
                    </a:lnTo>
                    <a:lnTo>
                      <a:pt x="440232" y="273540"/>
                    </a:lnTo>
                    <a:lnTo>
                      <a:pt x="463371" y="239218"/>
                    </a:lnTo>
                    <a:lnTo>
                      <a:pt x="471855" y="197192"/>
                    </a:lnTo>
                    <a:lnTo>
                      <a:pt x="471855" y="107975"/>
                    </a:lnTo>
                    <a:lnTo>
                      <a:pt x="463371" y="65942"/>
                    </a:lnTo>
                    <a:lnTo>
                      <a:pt x="440232" y="31618"/>
                    </a:lnTo>
                    <a:lnTo>
                      <a:pt x="405911" y="8479"/>
                    </a:lnTo>
                    <a:lnTo>
                      <a:pt x="363880" y="0"/>
                    </a:lnTo>
                    <a:close/>
                  </a:path>
                </a:pathLst>
              </a:custGeom>
              <a:solidFill>
                <a:srgbClr val="B3AD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bk object 32"/>
              <p:cNvSpPr/>
              <p:nvPr/>
            </p:nvSpPr>
            <p:spPr>
              <a:xfrm>
                <a:off x="9552916" y="3197818"/>
                <a:ext cx="607695" cy="305435"/>
              </a:xfrm>
              <a:custGeom>
                <a:avLst/>
                <a:gdLst/>
                <a:ahLst/>
                <a:cxnLst/>
                <a:rect l="l" t="t" r="r" b="b"/>
                <a:pathLst>
                  <a:path w="607695" h="305435">
                    <a:moveTo>
                      <a:pt x="607084" y="0"/>
                    </a:moveTo>
                    <a:lnTo>
                      <a:pt x="107975" y="0"/>
                    </a:lnTo>
                    <a:lnTo>
                      <a:pt x="65949" y="8486"/>
                    </a:lnTo>
                    <a:lnTo>
                      <a:pt x="31627" y="31629"/>
                    </a:lnTo>
                    <a:lnTo>
                      <a:pt x="8486" y="65954"/>
                    </a:lnTo>
                    <a:lnTo>
                      <a:pt x="0" y="107988"/>
                    </a:lnTo>
                    <a:lnTo>
                      <a:pt x="0" y="197192"/>
                    </a:lnTo>
                    <a:lnTo>
                      <a:pt x="8486" y="239226"/>
                    </a:lnTo>
                    <a:lnTo>
                      <a:pt x="31629" y="273551"/>
                    </a:lnTo>
                    <a:lnTo>
                      <a:pt x="65954" y="296694"/>
                    </a:lnTo>
                    <a:lnTo>
                      <a:pt x="107988" y="305181"/>
                    </a:lnTo>
                    <a:lnTo>
                      <a:pt x="607084" y="305181"/>
                    </a:lnTo>
                    <a:lnTo>
                      <a:pt x="607084" y="0"/>
                    </a:lnTo>
                    <a:close/>
                  </a:path>
                </a:pathLst>
              </a:custGeom>
              <a:solidFill>
                <a:srgbClr val="698C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bk object 33"/>
              <p:cNvSpPr/>
              <p:nvPr/>
            </p:nvSpPr>
            <p:spPr>
              <a:xfrm>
                <a:off x="8716934" y="3643450"/>
                <a:ext cx="383540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83540" h="303529">
                    <a:moveTo>
                      <a:pt x="277698" y="0"/>
                    </a:moveTo>
                    <a:lnTo>
                      <a:pt x="105435" y="12"/>
                    </a:lnTo>
                    <a:lnTo>
                      <a:pt x="64395" y="8293"/>
                    </a:lnTo>
                    <a:lnTo>
                      <a:pt x="30879" y="30892"/>
                    </a:lnTo>
                    <a:lnTo>
                      <a:pt x="8285" y="64408"/>
                    </a:lnTo>
                    <a:lnTo>
                      <a:pt x="0" y="105448"/>
                    </a:lnTo>
                    <a:lnTo>
                      <a:pt x="0" y="197700"/>
                    </a:lnTo>
                    <a:lnTo>
                      <a:pt x="8285" y="238740"/>
                    </a:lnTo>
                    <a:lnTo>
                      <a:pt x="30881" y="272254"/>
                    </a:lnTo>
                    <a:lnTo>
                      <a:pt x="64395" y="294850"/>
                    </a:lnTo>
                    <a:lnTo>
                      <a:pt x="105435" y="303136"/>
                    </a:lnTo>
                    <a:lnTo>
                      <a:pt x="277698" y="303136"/>
                    </a:lnTo>
                    <a:lnTo>
                      <a:pt x="318738" y="294850"/>
                    </a:lnTo>
                    <a:lnTo>
                      <a:pt x="352251" y="272254"/>
                    </a:lnTo>
                    <a:lnTo>
                      <a:pt x="374847" y="238740"/>
                    </a:lnTo>
                    <a:lnTo>
                      <a:pt x="383133" y="197700"/>
                    </a:lnTo>
                    <a:lnTo>
                      <a:pt x="383133" y="105448"/>
                    </a:lnTo>
                    <a:lnTo>
                      <a:pt x="374846" y="64406"/>
                    </a:lnTo>
                    <a:lnTo>
                      <a:pt x="352247" y="30889"/>
                    </a:lnTo>
                    <a:lnTo>
                      <a:pt x="318738" y="8293"/>
                    </a:lnTo>
                    <a:lnTo>
                      <a:pt x="277698" y="0"/>
                    </a:lnTo>
                    <a:close/>
                  </a:path>
                </a:pathLst>
              </a:custGeom>
              <a:solidFill>
                <a:srgbClr val="F7F2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bk object 34"/>
              <p:cNvSpPr/>
              <p:nvPr/>
            </p:nvSpPr>
            <p:spPr>
              <a:xfrm>
                <a:off x="9993833" y="928444"/>
                <a:ext cx="166370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w="166370" h="297815">
                    <a:moveTo>
                      <a:pt x="103555" y="0"/>
                    </a:moveTo>
                    <a:lnTo>
                      <a:pt x="63250" y="8143"/>
                    </a:lnTo>
                    <a:lnTo>
                      <a:pt x="30337" y="30335"/>
                    </a:lnTo>
                    <a:lnTo>
                      <a:pt x="8143" y="63245"/>
                    </a:lnTo>
                    <a:lnTo>
                      <a:pt x="0" y="103543"/>
                    </a:lnTo>
                    <a:lnTo>
                      <a:pt x="12" y="194157"/>
                    </a:lnTo>
                    <a:lnTo>
                      <a:pt x="8143" y="234462"/>
                    </a:lnTo>
                    <a:lnTo>
                      <a:pt x="30333" y="267374"/>
                    </a:lnTo>
                    <a:lnTo>
                      <a:pt x="63249" y="289564"/>
                    </a:lnTo>
                    <a:lnTo>
                      <a:pt x="103555" y="297700"/>
                    </a:lnTo>
                    <a:lnTo>
                      <a:pt x="166167" y="297700"/>
                    </a:lnTo>
                    <a:lnTo>
                      <a:pt x="166167" y="8"/>
                    </a:lnTo>
                    <a:lnTo>
                      <a:pt x="103555" y="0"/>
                    </a:lnTo>
                    <a:close/>
                  </a:path>
                </a:pathLst>
              </a:custGeom>
              <a:solidFill>
                <a:srgbClr val="DBE38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bk object 35"/>
              <p:cNvSpPr/>
              <p:nvPr/>
            </p:nvSpPr>
            <p:spPr>
              <a:xfrm>
                <a:off x="8483603" y="6363139"/>
                <a:ext cx="298450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97815">
                    <a:moveTo>
                      <a:pt x="194576" y="0"/>
                    </a:moveTo>
                    <a:lnTo>
                      <a:pt x="103543" y="0"/>
                    </a:lnTo>
                    <a:lnTo>
                      <a:pt x="63238" y="8136"/>
                    </a:lnTo>
                    <a:lnTo>
                      <a:pt x="30326" y="30326"/>
                    </a:lnTo>
                    <a:lnTo>
                      <a:pt x="8136" y="63238"/>
                    </a:lnTo>
                    <a:lnTo>
                      <a:pt x="0" y="103543"/>
                    </a:lnTo>
                    <a:lnTo>
                      <a:pt x="0" y="194157"/>
                    </a:lnTo>
                    <a:lnTo>
                      <a:pt x="8136" y="234462"/>
                    </a:lnTo>
                    <a:lnTo>
                      <a:pt x="30326" y="267374"/>
                    </a:lnTo>
                    <a:lnTo>
                      <a:pt x="63238" y="289564"/>
                    </a:lnTo>
                    <a:lnTo>
                      <a:pt x="103543" y="297700"/>
                    </a:lnTo>
                    <a:lnTo>
                      <a:pt x="194576" y="297700"/>
                    </a:lnTo>
                    <a:lnTo>
                      <a:pt x="234881" y="289562"/>
                    </a:lnTo>
                    <a:lnTo>
                      <a:pt x="267793" y="267369"/>
                    </a:lnTo>
                    <a:lnTo>
                      <a:pt x="289983" y="234457"/>
                    </a:lnTo>
                    <a:lnTo>
                      <a:pt x="298119" y="194157"/>
                    </a:lnTo>
                    <a:lnTo>
                      <a:pt x="298119" y="103543"/>
                    </a:lnTo>
                    <a:lnTo>
                      <a:pt x="289983" y="63238"/>
                    </a:lnTo>
                    <a:lnTo>
                      <a:pt x="267793" y="30326"/>
                    </a:lnTo>
                    <a:lnTo>
                      <a:pt x="234881" y="8136"/>
                    </a:lnTo>
                    <a:lnTo>
                      <a:pt x="194576" y="0"/>
                    </a:lnTo>
                    <a:close/>
                  </a:path>
                </a:pathLst>
              </a:custGeom>
              <a:solidFill>
                <a:srgbClr val="DBE38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" name="bk object 16"/>
            <p:cNvSpPr/>
            <p:nvPr userDrawn="1"/>
          </p:nvSpPr>
          <p:spPr>
            <a:xfrm rot="16200000" flipH="1">
              <a:off x="-2485231" y="7218541"/>
              <a:ext cx="545708" cy="256968"/>
            </a:xfrm>
            <a:custGeom>
              <a:avLst/>
              <a:gdLst/>
              <a:ahLst/>
              <a:cxnLst/>
              <a:rect l="l" t="t" r="r" b="b"/>
              <a:pathLst>
                <a:path w="621665" h="292734">
                  <a:moveTo>
                    <a:pt x="621190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89090"/>
                  </a:lnTo>
                  <a:lnTo>
                    <a:pt x="8136" y="229402"/>
                  </a:lnTo>
                  <a:lnTo>
                    <a:pt x="30326" y="262318"/>
                  </a:lnTo>
                  <a:lnTo>
                    <a:pt x="63238" y="284509"/>
                  </a:lnTo>
                  <a:lnTo>
                    <a:pt x="103543" y="292646"/>
                  </a:lnTo>
                  <a:lnTo>
                    <a:pt x="621190" y="292646"/>
                  </a:lnTo>
                  <a:lnTo>
                    <a:pt x="6211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7"/>
            <p:cNvSpPr/>
            <p:nvPr userDrawn="1"/>
          </p:nvSpPr>
          <p:spPr>
            <a:xfrm rot="16200000" flipH="1">
              <a:off x="-1617352" y="7278646"/>
              <a:ext cx="413043" cy="269231"/>
            </a:xfrm>
            <a:custGeom>
              <a:avLst/>
              <a:gdLst/>
              <a:ahLst/>
              <a:cxnLst/>
              <a:rect l="l" t="t" r="r" b="b"/>
              <a:pathLst>
                <a:path w="470534" h="306705">
                  <a:moveTo>
                    <a:pt x="470170" y="0"/>
                  </a:moveTo>
                  <a:lnTo>
                    <a:pt x="108419" y="0"/>
                  </a:lnTo>
                  <a:lnTo>
                    <a:pt x="66222" y="8519"/>
                  </a:lnTo>
                  <a:lnTo>
                    <a:pt x="31759" y="31754"/>
                  </a:lnTo>
                  <a:lnTo>
                    <a:pt x="8521" y="66217"/>
                  </a:lnTo>
                  <a:lnTo>
                    <a:pt x="0" y="108419"/>
                  </a:lnTo>
                  <a:lnTo>
                    <a:pt x="0" y="197993"/>
                  </a:lnTo>
                  <a:lnTo>
                    <a:pt x="8519" y="240195"/>
                  </a:lnTo>
                  <a:lnTo>
                    <a:pt x="31754" y="274658"/>
                  </a:lnTo>
                  <a:lnTo>
                    <a:pt x="66217" y="297892"/>
                  </a:lnTo>
                  <a:lnTo>
                    <a:pt x="108419" y="306412"/>
                  </a:lnTo>
                  <a:lnTo>
                    <a:pt x="470170" y="306412"/>
                  </a:lnTo>
                  <a:lnTo>
                    <a:pt x="4701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/>
            <p:cNvSpPr/>
            <p:nvPr userDrawn="1"/>
          </p:nvSpPr>
          <p:spPr>
            <a:xfrm rot="16200000" flipH="1">
              <a:off x="-2777365" y="7319786"/>
              <a:ext cx="342809" cy="256968"/>
            </a:xfrm>
            <a:custGeom>
              <a:avLst/>
              <a:gdLst/>
              <a:ahLst/>
              <a:cxnLst/>
              <a:rect l="l" t="t" r="r" b="b"/>
              <a:pathLst>
                <a:path w="390525" h="292735">
                  <a:moveTo>
                    <a:pt x="390284" y="0"/>
                  </a:moveTo>
                  <a:lnTo>
                    <a:pt x="103543" y="3"/>
                  </a:lnTo>
                  <a:lnTo>
                    <a:pt x="63238" y="8135"/>
                  </a:lnTo>
                  <a:lnTo>
                    <a:pt x="30326" y="30325"/>
                  </a:lnTo>
                  <a:lnTo>
                    <a:pt x="8136" y="63240"/>
                  </a:lnTo>
                  <a:lnTo>
                    <a:pt x="0" y="103547"/>
                  </a:lnTo>
                  <a:lnTo>
                    <a:pt x="0" y="189094"/>
                  </a:lnTo>
                  <a:lnTo>
                    <a:pt x="8136" y="229399"/>
                  </a:lnTo>
                  <a:lnTo>
                    <a:pt x="30326" y="262311"/>
                  </a:lnTo>
                  <a:lnTo>
                    <a:pt x="63238" y="284500"/>
                  </a:lnTo>
                  <a:lnTo>
                    <a:pt x="103543" y="292637"/>
                  </a:lnTo>
                  <a:lnTo>
                    <a:pt x="390284" y="292637"/>
                  </a:lnTo>
                  <a:lnTo>
                    <a:pt x="390284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bk object 19"/>
            <p:cNvSpPr/>
            <p:nvPr userDrawn="1"/>
          </p:nvSpPr>
          <p:spPr>
            <a:xfrm rot="16200000" flipH="1">
              <a:off x="-2748084" y="6797849"/>
              <a:ext cx="284281" cy="261427"/>
            </a:xfrm>
            <a:custGeom>
              <a:avLst/>
              <a:gdLst/>
              <a:ahLst/>
              <a:cxnLst/>
              <a:rect l="l" t="t" r="r" b="b"/>
              <a:pathLst>
                <a:path w="323850" h="297815">
                  <a:moveTo>
                    <a:pt x="220027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2" y="103530"/>
                  </a:lnTo>
                  <a:lnTo>
                    <a:pt x="0" y="194144"/>
                  </a:lnTo>
                  <a:lnTo>
                    <a:pt x="8131" y="234449"/>
                  </a:lnTo>
                  <a:lnTo>
                    <a:pt x="30321" y="267361"/>
                  </a:lnTo>
                  <a:lnTo>
                    <a:pt x="63236" y="289551"/>
                  </a:lnTo>
                  <a:lnTo>
                    <a:pt x="103543" y="297688"/>
                  </a:lnTo>
                  <a:lnTo>
                    <a:pt x="220027" y="297688"/>
                  </a:lnTo>
                  <a:lnTo>
                    <a:pt x="260334" y="289551"/>
                  </a:lnTo>
                  <a:lnTo>
                    <a:pt x="293250" y="267361"/>
                  </a:lnTo>
                  <a:lnTo>
                    <a:pt x="315444" y="234449"/>
                  </a:lnTo>
                  <a:lnTo>
                    <a:pt x="323583" y="194144"/>
                  </a:lnTo>
                  <a:lnTo>
                    <a:pt x="323570" y="103530"/>
                  </a:lnTo>
                  <a:lnTo>
                    <a:pt x="315434" y="63227"/>
                  </a:lnTo>
                  <a:lnTo>
                    <a:pt x="293244" y="30319"/>
                  </a:lnTo>
                  <a:lnTo>
                    <a:pt x="260332" y="8134"/>
                  </a:lnTo>
                  <a:lnTo>
                    <a:pt x="220027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bk object 20"/>
            <p:cNvSpPr/>
            <p:nvPr userDrawn="1"/>
          </p:nvSpPr>
          <p:spPr>
            <a:xfrm rot="16200000" flipH="1">
              <a:off x="-1488097" y="7013972"/>
              <a:ext cx="943144" cy="268116"/>
            </a:xfrm>
            <a:custGeom>
              <a:avLst/>
              <a:gdLst/>
              <a:ahLst/>
              <a:cxnLst/>
              <a:rect l="l" t="t" r="r" b="b"/>
              <a:pathLst>
                <a:path w="1074420" h="305435">
                  <a:moveTo>
                    <a:pt x="107975" y="0"/>
                  </a:moveTo>
                  <a:lnTo>
                    <a:pt x="65943" y="8491"/>
                  </a:lnTo>
                  <a:lnTo>
                    <a:pt x="31623" y="31634"/>
                  </a:lnTo>
                  <a:lnTo>
                    <a:pt x="8484" y="65956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3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074262" y="305180"/>
                  </a:lnTo>
                  <a:lnTo>
                    <a:pt x="1074262" y="8"/>
                  </a:lnTo>
                  <a:lnTo>
                    <a:pt x="10797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bk object 21"/>
            <p:cNvSpPr/>
            <p:nvPr userDrawn="1"/>
          </p:nvSpPr>
          <p:spPr>
            <a:xfrm rot="16200000" flipH="1">
              <a:off x="-1225460" y="6877613"/>
              <a:ext cx="1216277" cy="268116"/>
            </a:xfrm>
            <a:custGeom>
              <a:avLst/>
              <a:gdLst/>
              <a:ahLst/>
              <a:cxnLst/>
              <a:rect l="l" t="t" r="r" b="b"/>
              <a:pathLst>
                <a:path w="1385570" h="305435">
                  <a:moveTo>
                    <a:pt x="1385176" y="0"/>
                  </a:moveTo>
                  <a:lnTo>
                    <a:pt x="107975" y="0"/>
                  </a:lnTo>
                  <a:lnTo>
                    <a:pt x="65943" y="8486"/>
                  </a:lnTo>
                  <a:lnTo>
                    <a:pt x="31622" y="31629"/>
                  </a:lnTo>
                  <a:lnTo>
                    <a:pt x="8484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4" y="239231"/>
                  </a:lnTo>
                  <a:lnTo>
                    <a:pt x="31622" y="273553"/>
                  </a:lnTo>
                  <a:lnTo>
                    <a:pt x="65943" y="296694"/>
                  </a:lnTo>
                  <a:lnTo>
                    <a:pt x="107975" y="305180"/>
                  </a:lnTo>
                  <a:lnTo>
                    <a:pt x="1385176" y="305180"/>
                  </a:lnTo>
                  <a:lnTo>
                    <a:pt x="138517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22"/>
            <p:cNvSpPr/>
            <p:nvPr userDrawn="1"/>
          </p:nvSpPr>
          <p:spPr>
            <a:xfrm rot="16200000" flipH="1">
              <a:off x="-690754" y="7007730"/>
              <a:ext cx="955965" cy="268116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7988" y="0"/>
                  </a:moveTo>
                  <a:lnTo>
                    <a:pt x="65954" y="8486"/>
                  </a:lnTo>
                  <a:lnTo>
                    <a:pt x="31629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1088675" y="305181"/>
                  </a:lnTo>
                  <a:lnTo>
                    <a:pt x="1088675" y="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bk object 23"/>
            <p:cNvSpPr/>
            <p:nvPr userDrawn="1"/>
          </p:nvSpPr>
          <p:spPr>
            <a:xfrm rot="16200000" flipH="1">
              <a:off x="207551" y="7116019"/>
              <a:ext cx="739131" cy="268116"/>
            </a:xfrm>
            <a:custGeom>
              <a:avLst/>
              <a:gdLst/>
              <a:ahLst/>
              <a:cxnLst/>
              <a:rect l="l" t="t" r="r" b="b"/>
              <a:pathLst>
                <a:path w="842009" h="305435">
                  <a:moveTo>
                    <a:pt x="841806" y="0"/>
                  </a:moveTo>
                  <a:lnTo>
                    <a:pt x="107975" y="0"/>
                  </a:lnTo>
                  <a:lnTo>
                    <a:pt x="65949" y="8484"/>
                  </a:lnTo>
                  <a:lnTo>
                    <a:pt x="31627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9" y="273540"/>
                  </a:lnTo>
                  <a:lnTo>
                    <a:pt x="65954" y="296682"/>
                  </a:lnTo>
                  <a:lnTo>
                    <a:pt x="107988" y="305168"/>
                  </a:lnTo>
                  <a:lnTo>
                    <a:pt x="841806" y="305168"/>
                  </a:lnTo>
                  <a:lnTo>
                    <a:pt x="841806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24"/>
            <p:cNvSpPr/>
            <p:nvPr userDrawn="1"/>
          </p:nvSpPr>
          <p:spPr>
            <a:xfrm rot="16200000" flipH="1">
              <a:off x="1296104" y="7007736"/>
              <a:ext cx="955965" cy="268116"/>
            </a:xfrm>
            <a:custGeom>
              <a:avLst/>
              <a:gdLst/>
              <a:ahLst/>
              <a:cxnLst/>
              <a:rect l="l" t="t" r="r" b="b"/>
              <a:pathLst>
                <a:path w="1089025" h="305435">
                  <a:moveTo>
                    <a:pt x="1088668" y="0"/>
                  </a:moveTo>
                  <a:lnTo>
                    <a:pt x="107975" y="0"/>
                  </a:lnTo>
                  <a:lnTo>
                    <a:pt x="65943" y="8484"/>
                  </a:lnTo>
                  <a:lnTo>
                    <a:pt x="31623" y="31622"/>
                  </a:lnTo>
                  <a:lnTo>
                    <a:pt x="8484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79" y="239218"/>
                  </a:lnTo>
                  <a:lnTo>
                    <a:pt x="31618" y="273540"/>
                  </a:lnTo>
                  <a:lnTo>
                    <a:pt x="65942" y="296682"/>
                  </a:lnTo>
                  <a:lnTo>
                    <a:pt x="107975" y="305168"/>
                  </a:lnTo>
                  <a:lnTo>
                    <a:pt x="1088668" y="305168"/>
                  </a:lnTo>
                  <a:lnTo>
                    <a:pt x="1088668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26"/>
            <p:cNvSpPr/>
            <p:nvPr userDrawn="1"/>
          </p:nvSpPr>
          <p:spPr>
            <a:xfrm rot="16200000" flipH="1">
              <a:off x="1112100" y="7219218"/>
              <a:ext cx="533445" cy="268116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5" y="0"/>
                  </a:moveTo>
                  <a:lnTo>
                    <a:pt x="107988" y="0"/>
                  </a:lnTo>
                  <a:lnTo>
                    <a:pt x="65954" y="8484"/>
                  </a:lnTo>
                  <a:lnTo>
                    <a:pt x="31629" y="31622"/>
                  </a:lnTo>
                  <a:lnTo>
                    <a:pt x="8486" y="65943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6" y="239218"/>
                  </a:lnTo>
                  <a:lnTo>
                    <a:pt x="31627" y="273540"/>
                  </a:lnTo>
                  <a:lnTo>
                    <a:pt x="65949" y="296682"/>
                  </a:lnTo>
                  <a:lnTo>
                    <a:pt x="107975" y="305168"/>
                  </a:lnTo>
                  <a:lnTo>
                    <a:pt x="607085" y="305168"/>
                  </a:lnTo>
                  <a:lnTo>
                    <a:pt x="607085" y="0"/>
                  </a:lnTo>
                  <a:close/>
                </a:path>
              </a:pathLst>
            </a:custGeom>
            <a:solidFill>
              <a:srgbClr val="8C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bk object 27"/>
            <p:cNvSpPr/>
            <p:nvPr userDrawn="1"/>
          </p:nvSpPr>
          <p:spPr>
            <a:xfrm rot="16200000" flipH="1">
              <a:off x="2221300" y="7142487"/>
              <a:ext cx="686176" cy="268116"/>
            </a:xfrm>
            <a:custGeom>
              <a:avLst/>
              <a:gdLst/>
              <a:ahLst/>
              <a:cxnLst/>
              <a:rect l="l" t="t" r="r" b="b"/>
              <a:pathLst>
                <a:path w="781684" h="305435">
                  <a:moveTo>
                    <a:pt x="781491" y="0"/>
                  </a:moveTo>
                  <a:lnTo>
                    <a:pt x="107988" y="12"/>
                  </a:lnTo>
                  <a:lnTo>
                    <a:pt x="65954" y="8496"/>
                  </a:lnTo>
                  <a:lnTo>
                    <a:pt x="31629" y="31635"/>
                  </a:lnTo>
                  <a:lnTo>
                    <a:pt x="8486" y="65956"/>
                  </a:lnTo>
                  <a:lnTo>
                    <a:pt x="0" y="107987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2"/>
                  </a:lnTo>
                  <a:lnTo>
                    <a:pt x="65954" y="296694"/>
                  </a:lnTo>
                  <a:lnTo>
                    <a:pt x="107988" y="305180"/>
                  </a:lnTo>
                  <a:lnTo>
                    <a:pt x="781491" y="305180"/>
                  </a:lnTo>
                  <a:lnTo>
                    <a:pt x="78149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bk object 28"/>
            <p:cNvSpPr/>
            <p:nvPr userDrawn="1"/>
          </p:nvSpPr>
          <p:spPr>
            <a:xfrm rot="16200000" flipH="1">
              <a:off x="3046856" y="7171909"/>
              <a:ext cx="627090" cy="268116"/>
            </a:xfrm>
            <a:custGeom>
              <a:avLst/>
              <a:gdLst/>
              <a:ahLst/>
              <a:cxnLst/>
              <a:rect l="l" t="t" r="r" b="b"/>
              <a:pathLst>
                <a:path w="714375" h="305434">
                  <a:moveTo>
                    <a:pt x="714319" y="0"/>
                  </a:moveTo>
                  <a:lnTo>
                    <a:pt x="107988" y="0"/>
                  </a:lnTo>
                  <a:lnTo>
                    <a:pt x="65954" y="8479"/>
                  </a:lnTo>
                  <a:lnTo>
                    <a:pt x="31629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12" y="197192"/>
                  </a:lnTo>
                  <a:lnTo>
                    <a:pt x="8497" y="239218"/>
                  </a:lnTo>
                  <a:lnTo>
                    <a:pt x="31635" y="273540"/>
                  </a:lnTo>
                  <a:lnTo>
                    <a:pt x="65956" y="296682"/>
                  </a:lnTo>
                  <a:lnTo>
                    <a:pt x="107988" y="305168"/>
                  </a:lnTo>
                  <a:lnTo>
                    <a:pt x="714319" y="305168"/>
                  </a:lnTo>
                  <a:lnTo>
                    <a:pt x="714319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bk object 29"/>
            <p:cNvSpPr/>
            <p:nvPr userDrawn="1"/>
          </p:nvSpPr>
          <p:spPr>
            <a:xfrm rot="16200000" flipH="1">
              <a:off x="1768403" y="7087325"/>
              <a:ext cx="796544" cy="268116"/>
            </a:xfrm>
            <a:custGeom>
              <a:avLst/>
              <a:gdLst/>
              <a:ahLst/>
              <a:cxnLst/>
              <a:rect l="l" t="t" r="r" b="b"/>
              <a:pathLst>
                <a:path w="907415" h="305435">
                  <a:moveTo>
                    <a:pt x="107988" y="0"/>
                  </a:moveTo>
                  <a:lnTo>
                    <a:pt x="65956" y="8486"/>
                  </a:lnTo>
                  <a:lnTo>
                    <a:pt x="31634" y="31629"/>
                  </a:lnTo>
                  <a:lnTo>
                    <a:pt x="8491" y="65954"/>
                  </a:lnTo>
                  <a:lnTo>
                    <a:pt x="0" y="107988"/>
                  </a:lnTo>
                  <a:lnTo>
                    <a:pt x="0" y="197205"/>
                  </a:lnTo>
                  <a:lnTo>
                    <a:pt x="8486" y="239231"/>
                  </a:lnTo>
                  <a:lnTo>
                    <a:pt x="31629" y="273553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907196" y="305181"/>
                  </a:lnTo>
                  <a:lnTo>
                    <a:pt x="907196" y="9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30"/>
            <p:cNvSpPr/>
            <p:nvPr userDrawn="1"/>
          </p:nvSpPr>
          <p:spPr>
            <a:xfrm rot="16200000" flipH="1">
              <a:off x="2490536" y="7013969"/>
              <a:ext cx="943144" cy="268116"/>
            </a:xfrm>
            <a:custGeom>
              <a:avLst/>
              <a:gdLst/>
              <a:ahLst/>
              <a:cxnLst/>
              <a:rect l="l" t="t" r="r" b="b"/>
              <a:pathLst>
                <a:path w="1074420" h="305434">
                  <a:moveTo>
                    <a:pt x="1074265" y="0"/>
                  </a:moveTo>
                  <a:lnTo>
                    <a:pt x="107975" y="9"/>
                  </a:lnTo>
                  <a:lnTo>
                    <a:pt x="65949" y="8488"/>
                  </a:lnTo>
                  <a:lnTo>
                    <a:pt x="31627" y="31627"/>
                  </a:lnTo>
                  <a:lnTo>
                    <a:pt x="8486" y="65951"/>
                  </a:lnTo>
                  <a:lnTo>
                    <a:pt x="0" y="107985"/>
                  </a:lnTo>
                  <a:lnTo>
                    <a:pt x="0" y="197202"/>
                  </a:lnTo>
                  <a:lnTo>
                    <a:pt x="8486" y="239228"/>
                  </a:lnTo>
                  <a:lnTo>
                    <a:pt x="31627" y="273550"/>
                  </a:lnTo>
                  <a:lnTo>
                    <a:pt x="65949" y="296691"/>
                  </a:lnTo>
                  <a:lnTo>
                    <a:pt x="107975" y="305177"/>
                  </a:lnTo>
                  <a:lnTo>
                    <a:pt x="1074265" y="305177"/>
                  </a:lnTo>
                  <a:lnTo>
                    <a:pt x="10742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31"/>
            <p:cNvSpPr/>
            <p:nvPr userDrawn="1"/>
          </p:nvSpPr>
          <p:spPr>
            <a:xfrm rot="16200000" flipH="1">
              <a:off x="766186" y="7259406"/>
              <a:ext cx="414716" cy="268116"/>
            </a:xfrm>
            <a:custGeom>
              <a:avLst/>
              <a:gdLst/>
              <a:ahLst/>
              <a:cxnLst/>
              <a:rect l="l" t="t" r="r" b="b"/>
              <a:pathLst>
                <a:path w="472440" h="305435">
                  <a:moveTo>
                    <a:pt x="363880" y="0"/>
                  </a:moveTo>
                  <a:lnTo>
                    <a:pt x="107975" y="0"/>
                  </a:lnTo>
                  <a:lnTo>
                    <a:pt x="65949" y="8479"/>
                  </a:lnTo>
                  <a:lnTo>
                    <a:pt x="31627" y="31618"/>
                  </a:lnTo>
                  <a:lnTo>
                    <a:pt x="8486" y="65942"/>
                  </a:lnTo>
                  <a:lnTo>
                    <a:pt x="0" y="107975"/>
                  </a:lnTo>
                  <a:lnTo>
                    <a:pt x="0" y="197192"/>
                  </a:lnTo>
                  <a:lnTo>
                    <a:pt x="8484" y="239218"/>
                  </a:lnTo>
                  <a:lnTo>
                    <a:pt x="31623" y="273540"/>
                  </a:lnTo>
                  <a:lnTo>
                    <a:pt x="65943" y="296682"/>
                  </a:lnTo>
                  <a:lnTo>
                    <a:pt x="107975" y="305168"/>
                  </a:lnTo>
                  <a:lnTo>
                    <a:pt x="363880" y="305168"/>
                  </a:lnTo>
                  <a:lnTo>
                    <a:pt x="405911" y="296682"/>
                  </a:lnTo>
                  <a:lnTo>
                    <a:pt x="440232" y="273540"/>
                  </a:lnTo>
                  <a:lnTo>
                    <a:pt x="463371" y="239218"/>
                  </a:lnTo>
                  <a:lnTo>
                    <a:pt x="471855" y="197192"/>
                  </a:lnTo>
                  <a:lnTo>
                    <a:pt x="471855" y="107975"/>
                  </a:lnTo>
                  <a:lnTo>
                    <a:pt x="463371" y="65942"/>
                  </a:lnTo>
                  <a:lnTo>
                    <a:pt x="440232" y="31618"/>
                  </a:lnTo>
                  <a:lnTo>
                    <a:pt x="405911" y="8479"/>
                  </a:lnTo>
                  <a:lnTo>
                    <a:pt x="363880" y="0"/>
                  </a:lnTo>
                  <a:close/>
                </a:path>
              </a:pathLst>
            </a:custGeom>
            <a:solidFill>
              <a:srgbClr val="B3A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32"/>
            <p:cNvSpPr/>
            <p:nvPr userDrawn="1"/>
          </p:nvSpPr>
          <p:spPr>
            <a:xfrm rot="16200000" flipH="1">
              <a:off x="-79904" y="7219220"/>
              <a:ext cx="533445" cy="268116"/>
            </a:xfrm>
            <a:custGeom>
              <a:avLst/>
              <a:gdLst/>
              <a:ahLst/>
              <a:cxnLst/>
              <a:rect l="l" t="t" r="r" b="b"/>
              <a:pathLst>
                <a:path w="607695" h="305435">
                  <a:moveTo>
                    <a:pt x="607084" y="0"/>
                  </a:moveTo>
                  <a:lnTo>
                    <a:pt x="107975" y="0"/>
                  </a:lnTo>
                  <a:lnTo>
                    <a:pt x="65949" y="8486"/>
                  </a:lnTo>
                  <a:lnTo>
                    <a:pt x="31627" y="31629"/>
                  </a:lnTo>
                  <a:lnTo>
                    <a:pt x="8486" y="65954"/>
                  </a:lnTo>
                  <a:lnTo>
                    <a:pt x="0" y="107988"/>
                  </a:lnTo>
                  <a:lnTo>
                    <a:pt x="0" y="197192"/>
                  </a:lnTo>
                  <a:lnTo>
                    <a:pt x="8486" y="239226"/>
                  </a:lnTo>
                  <a:lnTo>
                    <a:pt x="31629" y="273551"/>
                  </a:lnTo>
                  <a:lnTo>
                    <a:pt x="65954" y="296694"/>
                  </a:lnTo>
                  <a:lnTo>
                    <a:pt x="107988" y="305181"/>
                  </a:lnTo>
                  <a:lnTo>
                    <a:pt x="607084" y="305181"/>
                  </a:lnTo>
                  <a:lnTo>
                    <a:pt x="607084" y="0"/>
                  </a:lnTo>
                  <a:close/>
                </a:path>
              </a:pathLst>
            </a:custGeom>
            <a:solidFill>
              <a:srgbClr val="698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33"/>
            <p:cNvSpPr/>
            <p:nvPr userDrawn="1"/>
          </p:nvSpPr>
          <p:spPr>
            <a:xfrm rot="16200000" flipH="1">
              <a:off x="408827" y="6387833"/>
              <a:ext cx="336678" cy="266444"/>
            </a:xfrm>
            <a:custGeom>
              <a:avLst/>
              <a:gdLst/>
              <a:ahLst/>
              <a:cxnLst/>
              <a:rect l="l" t="t" r="r" b="b"/>
              <a:pathLst>
                <a:path w="383540" h="303529">
                  <a:moveTo>
                    <a:pt x="277698" y="0"/>
                  </a:moveTo>
                  <a:lnTo>
                    <a:pt x="105435" y="12"/>
                  </a:lnTo>
                  <a:lnTo>
                    <a:pt x="64395" y="8293"/>
                  </a:lnTo>
                  <a:lnTo>
                    <a:pt x="30879" y="30892"/>
                  </a:lnTo>
                  <a:lnTo>
                    <a:pt x="8285" y="64408"/>
                  </a:lnTo>
                  <a:lnTo>
                    <a:pt x="0" y="105448"/>
                  </a:lnTo>
                  <a:lnTo>
                    <a:pt x="0" y="197700"/>
                  </a:lnTo>
                  <a:lnTo>
                    <a:pt x="8285" y="238740"/>
                  </a:lnTo>
                  <a:lnTo>
                    <a:pt x="30881" y="272254"/>
                  </a:lnTo>
                  <a:lnTo>
                    <a:pt x="64395" y="294850"/>
                  </a:lnTo>
                  <a:lnTo>
                    <a:pt x="105435" y="303136"/>
                  </a:lnTo>
                  <a:lnTo>
                    <a:pt x="277698" y="303136"/>
                  </a:lnTo>
                  <a:lnTo>
                    <a:pt x="318738" y="294850"/>
                  </a:lnTo>
                  <a:lnTo>
                    <a:pt x="352251" y="272254"/>
                  </a:lnTo>
                  <a:lnTo>
                    <a:pt x="374847" y="238740"/>
                  </a:lnTo>
                  <a:lnTo>
                    <a:pt x="383133" y="197700"/>
                  </a:lnTo>
                  <a:lnTo>
                    <a:pt x="383133" y="105448"/>
                  </a:lnTo>
                  <a:lnTo>
                    <a:pt x="374846" y="64406"/>
                  </a:lnTo>
                  <a:lnTo>
                    <a:pt x="352247" y="30889"/>
                  </a:lnTo>
                  <a:lnTo>
                    <a:pt x="318738" y="8293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F7F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34"/>
            <p:cNvSpPr/>
            <p:nvPr userDrawn="1"/>
          </p:nvSpPr>
          <p:spPr>
            <a:xfrm rot="16200000" flipH="1">
              <a:off x="-1881641" y="7415907"/>
              <a:ext cx="146042" cy="261427"/>
            </a:xfrm>
            <a:custGeom>
              <a:avLst/>
              <a:gdLst/>
              <a:ahLst/>
              <a:cxnLst/>
              <a:rect l="l" t="t" r="r" b="b"/>
              <a:pathLst>
                <a:path w="166370" h="297815">
                  <a:moveTo>
                    <a:pt x="103555" y="0"/>
                  </a:moveTo>
                  <a:lnTo>
                    <a:pt x="63250" y="8143"/>
                  </a:lnTo>
                  <a:lnTo>
                    <a:pt x="30337" y="30335"/>
                  </a:lnTo>
                  <a:lnTo>
                    <a:pt x="8143" y="63245"/>
                  </a:lnTo>
                  <a:lnTo>
                    <a:pt x="0" y="103543"/>
                  </a:lnTo>
                  <a:lnTo>
                    <a:pt x="12" y="194157"/>
                  </a:lnTo>
                  <a:lnTo>
                    <a:pt x="8143" y="234462"/>
                  </a:lnTo>
                  <a:lnTo>
                    <a:pt x="30333" y="267374"/>
                  </a:lnTo>
                  <a:lnTo>
                    <a:pt x="63249" y="289564"/>
                  </a:lnTo>
                  <a:lnTo>
                    <a:pt x="103555" y="297700"/>
                  </a:lnTo>
                  <a:lnTo>
                    <a:pt x="166167" y="297700"/>
                  </a:lnTo>
                  <a:lnTo>
                    <a:pt x="166167" y="8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35"/>
            <p:cNvSpPr/>
            <p:nvPr userDrawn="1"/>
          </p:nvSpPr>
          <p:spPr>
            <a:xfrm rot="16200000" flipH="1">
              <a:off x="2831053" y="6148173"/>
              <a:ext cx="261984" cy="261427"/>
            </a:xfrm>
            <a:custGeom>
              <a:avLst/>
              <a:gdLst/>
              <a:ahLst/>
              <a:cxnLst/>
              <a:rect l="l" t="t" r="r" b="b"/>
              <a:pathLst>
                <a:path w="298450" h="297815">
                  <a:moveTo>
                    <a:pt x="194576" y="0"/>
                  </a:moveTo>
                  <a:lnTo>
                    <a:pt x="103543" y="0"/>
                  </a:lnTo>
                  <a:lnTo>
                    <a:pt x="63238" y="8136"/>
                  </a:lnTo>
                  <a:lnTo>
                    <a:pt x="30326" y="30326"/>
                  </a:lnTo>
                  <a:lnTo>
                    <a:pt x="8136" y="63238"/>
                  </a:lnTo>
                  <a:lnTo>
                    <a:pt x="0" y="103543"/>
                  </a:lnTo>
                  <a:lnTo>
                    <a:pt x="0" y="194157"/>
                  </a:lnTo>
                  <a:lnTo>
                    <a:pt x="8136" y="234462"/>
                  </a:lnTo>
                  <a:lnTo>
                    <a:pt x="30326" y="267374"/>
                  </a:lnTo>
                  <a:lnTo>
                    <a:pt x="63238" y="289564"/>
                  </a:lnTo>
                  <a:lnTo>
                    <a:pt x="103543" y="297700"/>
                  </a:lnTo>
                  <a:lnTo>
                    <a:pt x="194576" y="297700"/>
                  </a:lnTo>
                  <a:lnTo>
                    <a:pt x="234881" y="289562"/>
                  </a:lnTo>
                  <a:lnTo>
                    <a:pt x="267793" y="267369"/>
                  </a:lnTo>
                  <a:lnTo>
                    <a:pt x="289983" y="234457"/>
                  </a:lnTo>
                  <a:lnTo>
                    <a:pt x="298119" y="194157"/>
                  </a:lnTo>
                  <a:lnTo>
                    <a:pt x="298119" y="103543"/>
                  </a:lnTo>
                  <a:lnTo>
                    <a:pt x="289983" y="63238"/>
                  </a:lnTo>
                  <a:lnTo>
                    <a:pt x="267793" y="30326"/>
                  </a:lnTo>
                  <a:lnTo>
                    <a:pt x="234881" y="8136"/>
                  </a:lnTo>
                  <a:lnTo>
                    <a:pt x="194576" y="0"/>
                  </a:lnTo>
                  <a:close/>
                </a:path>
              </a:pathLst>
            </a:custGeom>
            <a:solidFill>
              <a:srgbClr val="DBE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1530296" y="225849"/>
            <a:ext cx="6905307" cy="2288863"/>
            <a:chOff x="529143" y="-14482"/>
            <a:chExt cx="8355422" cy="2769524"/>
          </a:xfrm>
        </p:grpSpPr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143" y="-14482"/>
              <a:ext cx="5527990" cy="2769524"/>
            </a:xfrm>
            <a:prstGeom prst="rect">
              <a:avLst/>
            </a:prstGeom>
          </p:spPr>
        </p:pic>
        <p:sp>
          <p:nvSpPr>
            <p:cNvPr id="95" name="Text Box 2"/>
            <p:cNvSpPr txBox="1"/>
            <p:nvPr userDrawn="1"/>
          </p:nvSpPr>
          <p:spPr>
            <a:xfrm>
              <a:off x="6908800" y="838200"/>
              <a:ext cx="1975765" cy="65630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 err="1">
                  <a:solidFill>
                    <a:schemeClr val="tx2"/>
                  </a:solidFill>
                  <a:effectLst/>
                  <a:latin typeface="Montserrat SemiBold" charset="0"/>
                  <a:ea typeface="Montserrat" charset="0"/>
                  <a:cs typeface="Times New Roman" charset="0"/>
                </a:rPr>
                <a:t>www.chromic.eu</a:t>
              </a:r>
              <a:endParaRPr lang="en-GB" sz="1200" b="1" dirty="0">
                <a:solidFill>
                  <a:schemeClr val="tx2"/>
                </a:solidFill>
                <a:effectLst/>
                <a:latin typeface="Montserrat SemiBold" charset="0"/>
                <a:ea typeface="Montserrat" charset="0"/>
                <a:cs typeface="Times New Roman" charset="0"/>
              </a:endParaRPr>
            </a:p>
            <a:p>
              <a:pPr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err="1">
                  <a:effectLst/>
                  <a:ea typeface="Montserrat" charset="0"/>
                  <a:cs typeface="Times New Roman" charset="0"/>
                </a:rPr>
                <a:t>info@chromic.eu</a:t>
              </a:r>
              <a:endParaRPr lang="en-GB" sz="1200" dirty="0">
                <a:effectLst/>
                <a:ea typeface="Montserrat" charset="0"/>
                <a:cs typeface="Times New Roman" charset="0"/>
              </a:endParaRP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b="0" i="1" dirty="0">
                  <a:effectLst/>
                  <a:latin typeface="Montserrat Light" charset="0"/>
                  <a:ea typeface="Montserrat Light" charset="0"/>
                  <a:cs typeface="Montserrat Light" charset="0"/>
                </a:rPr>
                <a:t>#</a:t>
              </a:r>
              <a:r>
                <a:rPr lang="it-IT" sz="1200" b="0" i="1" dirty="0" err="1">
                  <a:effectLst/>
                  <a:latin typeface="Montserrat Light" charset="0"/>
                  <a:ea typeface="Montserrat Light" charset="0"/>
                  <a:cs typeface="Montserrat Light" charset="0"/>
                </a:rPr>
                <a:t>euCHROMIC</a:t>
              </a:r>
              <a:endParaRPr lang="en-GB" sz="1200" b="0" i="1" dirty="0">
                <a:effectLst/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pic>
          <p:nvPicPr>
            <p:cNvPr id="96" name="Picture 95" descr="Materiale/Asset%209.pdf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687" y="1676400"/>
              <a:ext cx="277913" cy="283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Picture 96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16687" y="1676401"/>
              <a:ext cx="277913" cy="283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object 19"/>
          <p:cNvSpPr txBox="1"/>
          <p:nvPr userDrawn="1"/>
        </p:nvSpPr>
        <p:spPr>
          <a:xfrm>
            <a:off x="3614944" y="6214911"/>
            <a:ext cx="4513056" cy="315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748665" indent="0" algn="l">
              <a:lnSpc>
                <a:spcPct val="100000"/>
              </a:lnSpc>
            </a:pPr>
            <a:r>
              <a:rPr sz="1000" spc="-5" dirty="0">
                <a:solidFill>
                  <a:srgbClr val="4C4C4C"/>
                </a:solidFill>
                <a:latin typeface="Calibri"/>
                <a:cs typeface="Calibri"/>
              </a:rPr>
              <a:t>This 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project </a:t>
            </a:r>
            <a:r>
              <a:rPr sz="1000" spc="-5" dirty="0">
                <a:solidFill>
                  <a:srgbClr val="4C4C4C"/>
                </a:solidFill>
                <a:latin typeface="Calibri"/>
                <a:cs typeface="Calibri"/>
              </a:rPr>
              <a:t>received funding 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from</a:t>
            </a:r>
            <a:r>
              <a:rPr sz="1000" spc="1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C4C4C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 European </a:t>
            </a:r>
            <a:r>
              <a:rPr sz="1000" spc="-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Union’s </a:t>
            </a:r>
            <a:r>
              <a:rPr sz="1000" b="1" spc="-5" dirty="0">
                <a:solidFill>
                  <a:srgbClr val="4C4C4C"/>
                </a:solidFill>
                <a:latin typeface="Calibri"/>
                <a:cs typeface="Calibri"/>
              </a:rPr>
              <a:t>Horizon </a:t>
            </a:r>
            <a:r>
              <a:rPr sz="1000" b="1" dirty="0">
                <a:solidFill>
                  <a:srgbClr val="4C4C4C"/>
                </a:solidFill>
                <a:latin typeface="Calibri"/>
                <a:cs typeface="Calibri"/>
              </a:rPr>
              <a:t>2020 </a:t>
            </a:r>
            <a:r>
              <a:rPr sz="1000" b="1" spc="-5" dirty="0">
                <a:solidFill>
                  <a:srgbClr val="4C4C4C"/>
                </a:solidFill>
                <a:latin typeface="Calibri"/>
                <a:cs typeface="Calibri"/>
              </a:rPr>
              <a:t>Research</a:t>
            </a:r>
            <a:r>
              <a:rPr sz="1000" b="1" spc="-4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C4C4C"/>
                </a:solidFill>
                <a:latin typeface="Calibri"/>
                <a:cs typeface="Calibri"/>
              </a:rPr>
              <a:t>and</a:t>
            </a:r>
            <a:r>
              <a:rPr sz="1000" b="1" spc="-1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C4C4C"/>
                </a:solidFill>
                <a:latin typeface="Calibri"/>
                <a:cs typeface="Calibri"/>
              </a:rPr>
              <a:t>Innovation  </a:t>
            </a:r>
            <a:r>
              <a:rPr sz="1000" spc="-10" dirty="0">
                <a:solidFill>
                  <a:srgbClr val="4C4C4C"/>
                </a:solidFill>
                <a:latin typeface="Calibri"/>
                <a:cs typeface="Calibri"/>
              </a:rPr>
              <a:t>program </a:t>
            </a:r>
            <a:r>
              <a:rPr sz="1000" spc="-5" dirty="0">
                <a:solidFill>
                  <a:srgbClr val="4C4C4C"/>
                </a:solidFill>
                <a:latin typeface="Calibri"/>
                <a:cs typeface="Calibri"/>
              </a:rPr>
              <a:t>under </a:t>
            </a:r>
            <a:r>
              <a:rPr sz="1000" b="1" spc="-10" dirty="0">
                <a:solidFill>
                  <a:srgbClr val="4C4C4C"/>
                </a:solidFill>
                <a:latin typeface="Calibri"/>
                <a:cs typeface="Calibri"/>
              </a:rPr>
              <a:t>Grant </a:t>
            </a:r>
            <a:r>
              <a:rPr sz="1000" b="1" spc="-5" dirty="0">
                <a:solidFill>
                  <a:srgbClr val="4C4C4C"/>
                </a:solidFill>
                <a:latin typeface="Calibri"/>
                <a:cs typeface="Calibri"/>
              </a:rPr>
              <a:t>Agreement </a:t>
            </a:r>
            <a:r>
              <a:rPr sz="1000" b="1" dirty="0">
                <a:solidFill>
                  <a:srgbClr val="4C4C4C"/>
                </a:solidFill>
                <a:latin typeface="Calibri"/>
                <a:cs typeface="Calibri"/>
              </a:rPr>
              <a:t>n</a:t>
            </a:r>
            <a:r>
              <a:rPr sz="1000" b="1">
                <a:solidFill>
                  <a:srgbClr val="4C4C4C"/>
                </a:solidFill>
                <a:latin typeface="Calibri"/>
                <a:cs typeface="Calibri"/>
              </a:rPr>
              <a:t>°</a:t>
            </a:r>
            <a:r>
              <a:rPr sz="1000" b="1" spc="-45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000" b="1">
                <a:solidFill>
                  <a:srgbClr val="4C4C4C"/>
                </a:solidFill>
                <a:latin typeface="Calibri"/>
                <a:cs typeface="Calibri"/>
              </a:rPr>
              <a:t>730471</a:t>
            </a:r>
            <a:endParaRPr sz="1000" b="1" dirty="0">
              <a:solidFill>
                <a:srgbClr val="4C4C4C"/>
              </a:solidFill>
              <a:latin typeface="Calibri"/>
              <a:cs typeface="Calibri"/>
            </a:endParaRPr>
          </a:p>
        </p:txBody>
      </p:sp>
      <p:sp>
        <p:nvSpPr>
          <p:cNvPr id="99" name="object 17"/>
          <p:cNvSpPr/>
          <p:nvPr userDrawn="1"/>
        </p:nvSpPr>
        <p:spPr>
          <a:xfrm>
            <a:off x="2942727" y="6191536"/>
            <a:ext cx="519425" cy="339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193800" y="1518900"/>
            <a:ext cx="7772398" cy="3862596"/>
          </a:xfr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900" b="0" i="0">
                <a:solidFill>
                  <a:schemeClr val="tx1">
                    <a:lumMod val="75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</a:lstStyle>
          <a:p>
            <a:r>
              <a:rPr lang="en-US" dirty="0"/>
              <a:t>Intro</a:t>
            </a:r>
          </a:p>
          <a:p>
            <a:r>
              <a:rPr lang="en-US" dirty="0"/>
              <a:t>Premises</a:t>
            </a:r>
          </a:p>
          <a:p>
            <a:r>
              <a:rPr lang="en-US" dirty="0"/>
              <a:t>First part</a:t>
            </a:r>
          </a:p>
          <a:p>
            <a:r>
              <a:rPr lang="en-US" dirty="0"/>
              <a:t>Second part</a:t>
            </a:r>
          </a:p>
          <a:p>
            <a:r>
              <a:rPr lang="en-US" dirty="0"/>
              <a:t>Third part</a:t>
            </a:r>
          </a:p>
          <a:p>
            <a:r>
              <a:rPr lang="en-US" dirty="0"/>
              <a:t>Fourth part</a:t>
            </a:r>
          </a:p>
          <a:p>
            <a:r>
              <a:rPr lang="en-US" dirty="0"/>
              <a:t>Bibliography and references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Partners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AGENDA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8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009" y="1516884"/>
            <a:ext cx="8853980" cy="4731516"/>
          </a:xfr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700" b="0" i="0">
                <a:solidFill>
                  <a:schemeClr val="tx1">
                    <a:lumMod val="75000"/>
                  </a:schemeClr>
                </a:solidFill>
                <a:latin typeface="Montserrat-Light"/>
                <a:cs typeface="Montserrat-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009" y="1516884"/>
            <a:ext cx="8853980" cy="4731516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1900" b="0" i="0">
                <a:solidFill>
                  <a:schemeClr val="tx1">
                    <a:lumMod val="75000"/>
                  </a:schemeClr>
                </a:solidFill>
                <a:latin typeface="Montserrat-Light"/>
                <a:cs typeface="Montserrat-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009" y="1516884"/>
            <a:ext cx="8853980" cy="4731516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900" b="0" i="0">
                <a:solidFill>
                  <a:schemeClr val="tx1">
                    <a:lumMod val="75000"/>
                  </a:schemeClr>
                </a:solidFill>
                <a:latin typeface="Montserrat-Light"/>
                <a:cs typeface="Montserrat-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1447800"/>
            <a:ext cx="8839200" cy="338554"/>
          </a:xfrm>
        </p:spPr>
        <p:txBody>
          <a:bodyPr/>
          <a:lstStyle>
            <a:lvl1pPr>
              <a:defRPr sz="2200" b="0" i="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Subtitle that </a:t>
            </a:r>
            <a:r>
              <a:rPr lang="en-US" dirty="0" err="1"/>
              <a:t>decribes</a:t>
            </a:r>
            <a:r>
              <a:rPr lang="en-US" dirty="0"/>
              <a:t> the content of the paragraph</a:t>
            </a:r>
          </a:p>
        </p:txBody>
      </p:sp>
      <p:sp>
        <p:nvSpPr>
          <p:cNvPr id="10" name="Holder 3"/>
          <p:cNvSpPr>
            <a:spLocks noGrp="1"/>
          </p:cNvSpPr>
          <p:nvPr>
            <p:ph type="body" idx="1"/>
          </p:nvPr>
        </p:nvSpPr>
        <p:spPr>
          <a:xfrm>
            <a:off x="653010" y="2133600"/>
            <a:ext cx="8853980" cy="4191000"/>
          </a:xfr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700" b="0" i="0">
                <a:solidFill>
                  <a:schemeClr val="tx1">
                    <a:lumMod val="75000"/>
                  </a:schemeClr>
                </a:solidFill>
                <a:latin typeface="Montserrat-Light"/>
                <a:cs typeface="Montserrat-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009" y="1516884"/>
            <a:ext cx="4503191" cy="4731516"/>
          </a:xfr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700" b="0" i="0">
                <a:solidFill>
                  <a:schemeClr val="tx1">
                    <a:lumMod val="75000"/>
                  </a:schemeClr>
                </a:solidFill>
                <a:latin typeface="Montserrat-Light"/>
                <a:cs typeface="Montserrat-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537200" y="1519238"/>
            <a:ext cx="3962400" cy="47291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009" y="4191000"/>
            <a:ext cx="8846591" cy="2057400"/>
          </a:xfr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700" b="0" i="0">
                <a:solidFill>
                  <a:schemeClr val="tx1">
                    <a:lumMod val="75000"/>
                  </a:schemeClr>
                </a:solidFill>
                <a:latin typeface="Montserrat-Light"/>
                <a:cs typeface="Montserrat-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3009" y="1519238"/>
            <a:ext cx="2758109" cy="23669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97250" y="1519238"/>
            <a:ext cx="2758109" cy="23669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41491" y="1519238"/>
            <a:ext cx="2758109" cy="23669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009" y="2438400"/>
            <a:ext cx="4503191" cy="3810000"/>
          </a:xfr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700" b="0" i="0">
                <a:solidFill>
                  <a:schemeClr val="tx1">
                    <a:lumMod val="75000"/>
                  </a:schemeClr>
                </a:solidFill>
                <a:latin typeface="Montserrat-Light"/>
                <a:cs typeface="Montserrat-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8120" y="7075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537200" y="1447800"/>
            <a:ext cx="3962400" cy="4800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1447800"/>
            <a:ext cx="4495800" cy="685800"/>
          </a:xfrm>
        </p:spPr>
        <p:txBody>
          <a:bodyPr/>
          <a:lstStyle>
            <a:lvl1pPr>
              <a:defRPr sz="2200" b="0" i="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Subtitle that </a:t>
            </a:r>
            <a:r>
              <a:rPr lang="en-US" dirty="0" err="1"/>
              <a:t>decribes</a:t>
            </a:r>
            <a:r>
              <a:rPr lang="en-US" dirty="0"/>
              <a:t> the content of the paragraph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k object 19"/>
          <p:cNvSpPr/>
          <p:nvPr/>
        </p:nvSpPr>
        <p:spPr>
          <a:xfrm>
            <a:off x="509593" y="6967351"/>
            <a:ext cx="608834" cy="500249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009" y="1516885"/>
            <a:ext cx="8853980" cy="26930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750" b="0" i="0">
                <a:solidFill>
                  <a:schemeClr val="tx1"/>
                </a:solidFill>
                <a:latin typeface="Montserrat-Light"/>
                <a:cs typeface="Montserrat-Light"/>
              </a:defRPr>
            </a:lvl1pPr>
          </a:lstStyle>
          <a:p>
            <a:endParaRPr dirty="0"/>
          </a:p>
        </p:txBody>
      </p:sp>
      <p:sp>
        <p:nvSpPr>
          <p:cNvPr id="15" name="bk object 17"/>
          <p:cNvSpPr/>
          <p:nvPr userDrawn="1"/>
        </p:nvSpPr>
        <p:spPr>
          <a:xfrm flipV="1">
            <a:off x="457199" y="792481"/>
            <a:ext cx="9245611" cy="45719"/>
          </a:xfrm>
          <a:custGeom>
            <a:avLst/>
            <a:gdLst/>
            <a:ahLst/>
            <a:cxnLst/>
            <a:rect l="l" t="t" r="r" b="b"/>
            <a:pathLst>
              <a:path w="9245600">
                <a:moveTo>
                  <a:pt x="0" y="0"/>
                </a:moveTo>
                <a:lnTo>
                  <a:pt x="9245600" y="0"/>
                </a:lnTo>
              </a:path>
            </a:pathLst>
          </a:custGeom>
          <a:ln w="9525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9593" y="6967351"/>
            <a:ext cx="9193816" cy="500249"/>
            <a:chOff x="509593" y="6967351"/>
            <a:chExt cx="9193816" cy="500249"/>
          </a:xfrm>
        </p:grpSpPr>
        <p:sp>
          <p:nvSpPr>
            <p:cNvPr id="16" name="bk object 16"/>
            <p:cNvSpPr/>
            <p:nvPr/>
          </p:nvSpPr>
          <p:spPr>
            <a:xfrm>
              <a:off x="1266799" y="7074000"/>
              <a:ext cx="8436610" cy="0"/>
            </a:xfrm>
            <a:custGeom>
              <a:avLst/>
              <a:gdLst/>
              <a:ahLst/>
              <a:cxnLst/>
              <a:rect l="l" t="t" r="r" b="b"/>
              <a:pathLst>
                <a:path w="8436610">
                  <a:moveTo>
                    <a:pt x="0" y="0"/>
                  </a:moveTo>
                  <a:lnTo>
                    <a:pt x="8436000" y="0"/>
                  </a:lnTo>
                </a:path>
              </a:pathLst>
            </a:custGeom>
            <a:ln w="952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9313671" y="7162800"/>
              <a:ext cx="389140" cy="2594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4"/>
            <p:cNvSpPr txBox="1"/>
            <p:nvPr userDrawn="1"/>
          </p:nvSpPr>
          <p:spPr>
            <a:xfrm>
              <a:off x="8038761" y="7206048"/>
              <a:ext cx="1149350" cy="162224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24F4C"/>
                  </a:solidFill>
                  <a:effectLst/>
                  <a:uLnTx/>
                  <a:uFillTx/>
                  <a:latin typeface="+mn-lt"/>
                  <a:ea typeface="+mn-ea"/>
                  <a:cs typeface="Montserrat"/>
                </a:rPr>
                <a:t>www.chromic.eu</a:t>
              </a:r>
              <a:endParaRPr sz="1000" b="1" dirty="0">
                <a:solidFill>
                  <a:schemeClr val="tx1"/>
                </a:solidFill>
                <a:latin typeface="Montserrat"/>
                <a:cs typeface="Montserrat"/>
              </a:endParaRPr>
            </a:p>
          </p:txBody>
        </p:sp>
        <p:sp>
          <p:nvSpPr>
            <p:cNvPr id="21" name="bk object 19"/>
            <p:cNvSpPr/>
            <p:nvPr userDrawn="1"/>
          </p:nvSpPr>
          <p:spPr>
            <a:xfrm>
              <a:off x="509593" y="6967351"/>
              <a:ext cx="608834" cy="500249"/>
            </a:xfrm>
            <a:prstGeom prst="rect">
              <a:avLst/>
            </a:prstGeom>
            <a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Freeform 29"/>
            <p:cNvSpPr/>
            <p:nvPr userDrawn="1"/>
          </p:nvSpPr>
          <p:spPr>
            <a:xfrm>
              <a:off x="1271748" y="7204305"/>
              <a:ext cx="1035945" cy="165277"/>
            </a:xfrm>
            <a:custGeom>
              <a:avLst/>
              <a:gdLst>
                <a:gd name="connsiteX0" fmla="*/ 1052094 w 1743151"/>
                <a:gd name="connsiteY0" fmla="*/ 116444 h 304865"/>
                <a:gd name="connsiteX1" fmla="*/ 1052094 w 1743151"/>
                <a:gd name="connsiteY1" fmla="*/ 192797 h 304865"/>
                <a:gd name="connsiteX2" fmla="*/ 1108786 w 1743151"/>
                <a:gd name="connsiteY2" fmla="*/ 192797 h 304865"/>
                <a:gd name="connsiteX3" fmla="*/ 1149249 w 1743151"/>
                <a:gd name="connsiteY3" fmla="*/ 154620 h 304865"/>
                <a:gd name="connsiteX4" fmla="*/ 1110158 w 1743151"/>
                <a:gd name="connsiteY4" fmla="*/ 116444 h 304865"/>
                <a:gd name="connsiteX5" fmla="*/ 1052094 w 1743151"/>
                <a:gd name="connsiteY5" fmla="*/ 116444 h 304865"/>
                <a:gd name="connsiteX6" fmla="*/ 1265758 w 1743151"/>
                <a:gd name="connsiteY6" fmla="*/ 113930 h 304865"/>
                <a:gd name="connsiteX7" fmla="*/ 1197178 w 1743151"/>
                <a:gd name="connsiteY7" fmla="*/ 185024 h 304865"/>
                <a:gd name="connsiteX8" fmla="*/ 1265758 w 1743151"/>
                <a:gd name="connsiteY8" fmla="*/ 256347 h 304865"/>
                <a:gd name="connsiteX9" fmla="*/ 1334567 w 1743151"/>
                <a:gd name="connsiteY9" fmla="*/ 185024 h 304865"/>
                <a:gd name="connsiteX10" fmla="*/ 1265758 w 1743151"/>
                <a:gd name="connsiteY10" fmla="*/ 113930 h 304865"/>
                <a:gd name="connsiteX11" fmla="*/ 1563624 w 1743151"/>
                <a:gd name="connsiteY11" fmla="*/ 105014 h 304865"/>
                <a:gd name="connsiteX12" fmla="*/ 1575740 w 1743151"/>
                <a:gd name="connsiteY12" fmla="*/ 105014 h 304865"/>
                <a:gd name="connsiteX13" fmla="*/ 1575740 w 1743151"/>
                <a:gd name="connsiteY13" fmla="*/ 265034 h 304865"/>
                <a:gd name="connsiteX14" fmla="*/ 1563624 w 1743151"/>
                <a:gd name="connsiteY14" fmla="*/ 265034 h 304865"/>
                <a:gd name="connsiteX15" fmla="*/ 1563624 w 1743151"/>
                <a:gd name="connsiteY15" fmla="*/ 105014 h 304865"/>
                <a:gd name="connsiteX16" fmla="*/ 1373124 w 1743151"/>
                <a:gd name="connsiteY16" fmla="*/ 105014 h 304865"/>
                <a:gd name="connsiteX17" fmla="*/ 1387755 w 1743151"/>
                <a:gd name="connsiteY17" fmla="*/ 105014 h 304865"/>
                <a:gd name="connsiteX18" fmla="*/ 1449019 w 1743151"/>
                <a:gd name="connsiteY18" fmla="*/ 198283 h 304865"/>
                <a:gd name="connsiteX19" fmla="*/ 1509598 w 1743151"/>
                <a:gd name="connsiteY19" fmla="*/ 105014 h 304865"/>
                <a:gd name="connsiteX20" fmla="*/ 1524686 w 1743151"/>
                <a:gd name="connsiteY20" fmla="*/ 105014 h 304865"/>
                <a:gd name="connsiteX21" fmla="*/ 1524686 w 1743151"/>
                <a:gd name="connsiteY21" fmla="*/ 265034 h 304865"/>
                <a:gd name="connsiteX22" fmla="*/ 1512570 w 1743151"/>
                <a:gd name="connsiteY22" fmla="*/ 265034 h 304865"/>
                <a:gd name="connsiteX23" fmla="*/ 1512570 w 1743151"/>
                <a:gd name="connsiteY23" fmla="*/ 122845 h 304865"/>
                <a:gd name="connsiteX24" fmla="*/ 1451305 w 1743151"/>
                <a:gd name="connsiteY24" fmla="*/ 216571 h 304865"/>
                <a:gd name="connsiteX25" fmla="*/ 1447191 w 1743151"/>
                <a:gd name="connsiteY25" fmla="*/ 216571 h 304865"/>
                <a:gd name="connsiteX26" fmla="*/ 1385469 w 1743151"/>
                <a:gd name="connsiteY26" fmla="*/ 122845 h 304865"/>
                <a:gd name="connsiteX27" fmla="*/ 1385469 w 1743151"/>
                <a:gd name="connsiteY27" fmla="*/ 265034 h 304865"/>
                <a:gd name="connsiteX28" fmla="*/ 1373124 w 1743151"/>
                <a:gd name="connsiteY28" fmla="*/ 265034 h 304865"/>
                <a:gd name="connsiteX29" fmla="*/ 1373124 w 1743151"/>
                <a:gd name="connsiteY29" fmla="*/ 105014 h 304865"/>
                <a:gd name="connsiteX30" fmla="*/ 1039749 w 1743151"/>
                <a:gd name="connsiteY30" fmla="*/ 105014 h 304865"/>
                <a:gd name="connsiteX31" fmla="*/ 1110158 w 1743151"/>
                <a:gd name="connsiteY31" fmla="*/ 105014 h 304865"/>
                <a:gd name="connsiteX32" fmla="*/ 1162736 w 1743151"/>
                <a:gd name="connsiteY32" fmla="*/ 154849 h 304865"/>
                <a:gd name="connsiteX33" fmla="*/ 1110844 w 1743151"/>
                <a:gd name="connsiteY33" fmla="*/ 203769 h 304865"/>
                <a:gd name="connsiteX34" fmla="*/ 1167308 w 1743151"/>
                <a:gd name="connsiteY34" fmla="*/ 265034 h 304865"/>
                <a:gd name="connsiteX35" fmla="*/ 1151077 w 1743151"/>
                <a:gd name="connsiteY35" fmla="*/ 265034 h 304865"/>
                <a:gd name="connsiteX36" fmla="*/ 1095756 w 1743151"/>
                <a:gd name="connsiteY36" fmla="*/ 204455 h 304865"/>
                <a:gd name="connsiteX37" fmla="*/ 1052094 w 1743151"/>
                <a:gd name="connsiteY37" fmla="*/ 204455 h 304865"/>
                <a:gd name="connsiteX38" fmla="*/ 1052094 w 1743151"/>
                <a:gd name="connsiteY38" fmla="*/ 265034 h 304865"/>
                <a:gd name="connsiteX39" fmla="*/ 1039749 w 1743151"/>
                <a:gd name="connsiteY39" fmla="*/ 265034 h 304865"/>
                <a:gd name="connsiteX40" fmla="*/ 1039749 w 1743151"/>
                <a:gd name="connsiteY40" fmla="*/ 105014 h 304865"/>
                <a:gd name="connsiteX41" fmla="*/ 877824 w 1743151"/>
                <a:gd name="connsiteY41" fmla="*/ 105014 h 304865"/>
                <a:gd name="connsiteX42" fmla="*/ 890169 w 1743151"/>
                <a:gd name="connsiteY42" fmla="*/ 105014 h 304865"/>
                <a:gd name="connsiteX43" fmla="*/ 890169 w 1743151"/>
                <a:gd name="connsiteY43" fmla="*/ 181138 h 304865"/>
                <a:gd name="connsiteX44" fmla="*/ 992124 w 1743151"/>
                <a:gd name="connsiteY44" fmla="*/ 181138 h 304865"/>
                <a:gd name="connsiteX45" fmla="*/ 992124 w 1743151"/>
                <a:gd name="connsiteY45" fmla="*/ 105014 h 304865"/>
                <a:gd name="connsiteX46" fmla="*/ 1004469 w 1743151"/>
                <a:gd name="connsiteY46" fmla="*/ 105014 h 304865"/>
                <a:gd name="connsiteX47" fmla="*/ 1004469 w 1743151"/>
                <a:gd name="connsiteY47" fmla="*/ 265034 h 304865"/>
                <a:gd name="connsiteX48" fmla="*/ 992124 w 1743151"/>
                <a:gd name="connsiteY48" fmla="*/ 265034 h 304865"/>
                <a:gd name="connsiteX49" fmla="*/ 992124 w 1743151"/>
                <a:gd name="connsiteY49" fmla="*/ 192339 h 304865"/>
                <a:gd name="connsiteX50" fmla="*/ 890169 w 1743151"/>
                <a:gd name="connsiteY50" fmla="*/ 192339 h 304865"/>
                <a:gd name="connsiteX51" fmla="*/ 890169 w 1743151"/>
                <a:gd name="connsiteY51" fmla="*/ 265034 h 304865"/>
                <a:gd name="connsiteX52" fmla="*/ 877824 w 1743151"/>
                <a:gd name="connsiteY52" fmla="*/ 265034 h 304865"/>
                <a:gd name="connsiteX53" fmla="*/ 877824 w 1743151"/>
                <a:gd name="connsiteY53" fmla="*/ 105014 h 304865"/>
                <a:gd name="connsiteX54" fmla="*/ 1684858 w 1743151"/>
                <a:gd name="connsiteY54" fmla="*/ 103185 h 304865"/>
                <a:gd name="connsiteX55" fmla="*/ 1743151 w 1743151"/>
                <a:gd name="connsiteY55" fmla="*/ 127188 h 304865"/>
                <a:gd name="connsiteX56" fmla="*/ 1734693 w 1743151"/>
                <a:gd name="connsiteY56" fmla="*/ 134504 h 304865"/>
                <a:gd name="connsiteX57" fmla="*/ 1684858 w 1743151"/>
                <a:gd name="connsiteY57" fmla="*/ 114158 h 304865"/>
                <a:gd name="connsiteX58" fmla="*/ 1614450 w 1743151"/>
                <a:gd name="connsiteY58" fmla="*/ 185481 h 304865"/>
                <a:gd name="connsiteX59" fmla="*/ 1684858 w 1743151"/>
                <a:gd name="connsiteY59" fmla="*/ 255433 h 304865"/>
                <a:gd name="connsiteX60" fmla="*/ 1734922 w 1743151"/>
                <a:gd name="connsiteY60" fmla="*/ 235088 h 304865"/>
                <a:gd name="connsiteX61" fmla="*/ 1743151 w 1743151"/>
                <a:gd name="connsiteY61" fmla="*/ 242860 h 304865"/>
                <a:gd name="connsiteX62" fmla="*/ 1684858 w 1743151"/>
                <a:gd name="connsiteY62" fmla="*/ 266863 h 304865"/>
                <a:gd name="connsiteX63" fmla="*/ 1602562 w 1743151"/>
                <a:gd name="connsiteY63" fmla="*/ 185939 h 304865"/>
                <a:gd name="connsiteX64" fmla="*/ 1684858 w 1743151"/>
                <a:gd name="connsiteY64" fmla="*/ 103185 h 304865"/>
                <a:gd name="connsiteX65" fmla="*/ 789508 w 1743151"/>
                <a:gd name="connsiteY65" fmla="*/ 103185 h 304865"/>
                <a:gd name="connsiteX66" fmla="*/ 847801 w 1743151"/>
                <a:gd name="connsiteY66" fmla="*/ 127188 h 304865"/>
                <a:gd name="connsiteX67" fmla="*/ 839343 w 1743151"/>
                <a:gd name="connsiteY67" fmla="*/ 134504 h 304865"/>
                <a:gd name="connsiteX68" fmla="*/ 789508 w 1743151"/>
                <a:gd name="connsiteY68" fmla="*/ 114158 h 304865"/>
                <a:gd name="connsiteX69" fmla="*/ 719100 w 1743151"/>
                <a:gd name="connsiteY69" fmla="*/ 185481 h 304865"/>
                <a:gd name="connsiteX70" fmla="*/ 789508 w 1743151"/>
                <a:gd name="connsiteY70" fmla="*/ 255433 h 304865"/>
                <a:gd name="connsiteX71" fmla="*/ 839572 w 1743151"/>
                <a:gd name="connsiteY71" fmla="*/ 235088 h 304865"/>
                <a:gd name="connsiteX72" fmla="*/ 847801 w 1743151"/>
                <a:gd name="connsiteY72" fmla="*/ 242860 h 304865"/>
                <a:gd name="connsiteX73" fmla="*/ 789508 w 1743151"/>
                <a:gd name="connsiteY73" fmla="*/ 266863 h 304865"/>
                <a:gd name="connsiteX74" fmla="*/ 707212 w 1743151"/>
                <a:gd name="connsiteY74" fmla="*/ 185939 h 304865"/>
                <a:gd name="connsiteX75" fmla="*/ 789508 w 1743151"/>
                <a:gd name="connsiteY75" fmla="*/ 103185 h 304865"/>
                <a:gd name="connsiteX76" fmla="*/ 1265758 w 1743151"/>
                <a:gd name="connsiteY76" fmla="*/ 102500 h 304865"/>
                <a:gd name="connsiteX77" fmla="*/ 1346454 w 1743151"/>
                <a:gd name="connsiteY77" fmla="*/ 185253 h 304865"/>
                <a:gd name="connsiteX78" fmla="*/ 1265758 w 1743151"/>
                <a:gd name="connsiteY78" fmla="*/ 267777 h 304865"/>
                <a:gd name="connsiteX79" fmla="*/ 1185063 w 1743151"/>
                <a:gd name="connsiteY79" fmla="*/ 184796 h 304865"/>
                <a:gd name="connsiteX80" fmla="*/ 1265758 w 1743151"/>
                <a:gd name="connsiteY80" fmla="*/ 102500 h 304865"/>
                <a:gd name="connsiteX81" fmla="*/ 341697 w 1743151"/>
                <a:gd name="connsiteY81" fmla="*/ 0 h 304865"/>
                <a:gd name="connsiteX82" fmla="*/ 419100 w 1743151"/>
                <a:gd name="connsiteY82" fmla="*/ 57752 h 304865"/>
                <a:gd name="connsiteX83" fmla="*/ 419100 w 1743151"/>
                <a:gd name="connsiteY83" fmla="*/ 304865 h 304865"/>
                <a:gd name="connsiteX84" fmla="*/ 0 w 1743151"/>
                <a:gd name="connsiteY84" fmla="*/ 304865 h 304865"/>
                <a:gd name="connsiteX85" fmla="*/ 341697 w 1743151"/>
                <a:gd name="connsiteY85" fmla="*/ 0 h 304865"/>
                <a:gd name="connsiteX0" fmla="*/ 1052094 w 1743151"/>
                <a:gd name="connsiteY0" fmla="*/ 116444 h 368365"/>
                <a:gd name="connsiteX1" fmla="*/ 1052094 w 1743151"/>
                <a:gd name="connsiteY1" fmla="*/ 192797 h 368365"/>
                <a:gd name="connsiteX2" fmla="*/ 1108786 w 1743151"/>
                <a:gd name="connsiteY2" fmla="*/ 192797 h 368365"/>
                <a:gd name="connsiteX3" fmla="*/ 1149249 w 1743151"/>
                <a:gd name="connsiteY3" fmla="*/ 154620 h 368365"/>
                <a:gd name="connsiteX4" fmla="*/ 1110158 w 1743151"/>
                <a:gd name="connsiteY4" fmla="*/ 116444 h 368365"/>
                <a:gd name="connsiteX5" fmla="*/ 1052094 w 1743151"/>
                <a:gd name="connsiteY5" fmla="*/ 116444 h 368365"/>
                <a:gd name="connsiteX6" fmla="*/ 1265758 w 1743151"/>
                <a:gd name="connsiteY6" fmla="*/ 113930 h 368365"/>
                <a:gd name="connsiteX7" fmla="*/ 1197178 w 1743151"/>
                <a:gd name="connsiteY7" fmla="*/ 185024 h 368365"/>
                <a:gd name="connsiteX8" fmla="*/ 1265758 w 1743151"/>
                <a:gd name="connsiteY8" fmla="*/ 256347 h 368365"/>
                <a:gd name="connsiteX9" fmla="*/ 1334567 w 1743151"/>
                <a:gd name="connsiteY9" fmla="*/ 185024 h 368365"/>
                <a:gd name="connsiteX10" fmla="*/ 1265758 w 1743151"/>
                <a:gd name="connsiteY10" fmla="*/ 113930 h 368365"/>
                <a:gd name="connsiteX11" fmla="*/ 1563624 w 1743151"/>
                <a:gd name="connsiteY11" fmla="*/ 105014 h 368365"/>
                <a:gd name="connsiteX12" fmla="*/ 1575740 w 1743151"/>
                <a:gd name="connsiteY12" fmla="*/ 105014 h 368365"/>
                <a:gd name="connsiteX13" fmla="*/ 1575740 w 1743151"/>
                <a:gd name="connsiteY13" fmla="*/ 265034 h 368365"/>
                <a:gd name="connsiteX14" fmla="*/ 1563624 w 1743151"/>
                <a:gd name="connsiteY14" fmla="*/ 265034 h 368365"/>
                <a:gd name="connsiteX15" fmla="*/ 1563624 w 1743151"/>
                <a:gd name="connsiteY15" fmla="*/ 105014 h 368365"/>
                <a:gd name="connsiteX16" fmla="*/ 1373124 w 1743151"/>
                <a:gd name="connsiteY16" fmla="*/ 105014 h 368365"/>
                <a:gd name="connsiteX17" fmla="*/ 1387755 w 1743151"/>
                <a:gd name="connsiteY17" fmla="*/ 105014 h 368365"/>
                <a:gd name="connsiteX18" fmla="*/ 1449019 w 1743151"/>
                <a:gd name="connsiteY18" fmla="*/ 198283 h 368365"/>
                <a:gd name="connsiteX19" fmla="*/ 1509598 w 1743151"/>
                <a:gd name="connsiteY19" fmla="*/ 105014 h 368365"/>
                <a:gd name="connsiteX20" fmla="*/ 1524686 w 1743151"/>
                <a:gd name="connsiteY20" fmla="*/ 105014 h 368365"/>
                <a:gd name="connsiteX21" fmla="*/ 1524686 w 1743151"/>
                <a:gd name="connsiteY21" fmla="*/ 265034 h 368365"/>
                <a:gd name="connsiteX22" fmla="*/ 1512570 w 1743151"/>
                <a:gd name="connsiteY22" fmla="*/ 265034 h 368365"/>
                <a:gd name="connsiteX23" fmla="*/ 1512570 w 1743151"/>
                <a:gd name="connsiteY23" fmla="*/ 122845 h 368365"/>
                <a:gd name="connsiteX24" fmla="*/ 1451305 w 1743151"/>
                <a:gd name="connsiteY24" fmla="*/ 216571 h 368365"/>
                <a:gd name="connsiteX25" fmla="*/ 1447191 w 1743151"/>
                <a:gd name="connsiteY25" fmla="*/ 216571 h 368365"/>
                <a:gd name="connsiteX26" fmla="*/ 1385469 w 1743151"/>
                <a:gd name="connsiteY26" fmla="*/ 122845 h 368365"/>
                <a:gd name="connsiteX27" fmla="*/ 1385469 w 1743151"/>
                <a:gd name="connsiteY27" fmla="*/ 265034 h 368365"/>
                <a:gd name="connsiteX28" fmla="*/ 1373124 w 1743151"/>
                <a:gd name="connsiteY28" fmla="*/ 265034 h 368365"/>
                <a:gd name="connsiteX29" fmla="*/ 1373124 w 1743151"/>
                <a:gd name="connsiteY29" fmla="*/ 105014 h 368365"/>
                <a:gd name="connsiteX30" fmla="*/ 1039749 w 1743151"/>
                <a:gd name="connsiteY30" fmla="*/ 105014 h 368365"/>
                <a:gd name="connsiteX31" fmla="*/ 1110158 w 1743151"/>
                <a:gd name="connsiteY31" fmla="*/ 105014 h 368365"/>
                <a:gd name="connsiteX32" fmla="*/ 1162736 w 1743151"/>
                <a:gd name="connsiteY32" fmla="*/ 154849 h 368365"/>
                <a:gd name="connsiteX33" fmla="*/ 1110844 w 1743151"/>
                <a:gd name="connsiteY33" fmla="*/ 203769 h 368365"/>
                <a:gd name="connsiteX34" fmla="*/ 1167308 w 1743151"/>
                <a:gd name="connsiteY34" fmla="*/ 265034 h 368365"/>
                <a:gd name="connsiteX35" fmla="*/ 1151077 w 1743151"/>
                <a:gd name="connsiteY35" fmla="*/ 265034 h 368365"/>
                <a:gd name="connsiteX36" fmla="*/ 1095756 w 1743151"/>
                <a:gd name="connsiteY36" fmla="*/ 204455 h 368365"/>
                <a:gd name="connsiteX37" fmla="*/ 1052094 w 1743151"/>
                <a:gd name="connsiteY37" fmla="*/ 204455 h 368365"/>
                <a:gd name="connsiteX38" fmla="*/ 1052094 w 1743151"/>
                <a:gd name="connsiteY38" fmla="*/ 265034 h 368365"/>
                <a:gd name="connsiteX39" fmla="*/ 1039749 w 1743151"/>
                <a:gd name="connsiteY39" fmla="*/ 265034 h 368365"/>
                <a:gd name="connsiteX40" fmla="*/ 1039749 w 1743151"/>
                <a:gd name="connsiteY40" fmla="*/ 105014 h 368365"/>
                <a:gd name="connsiteX41" fmla="*/ 877824 w 1743151"/>
                <a:gd name="connsiteY41" fmla="*/ 105014 h 368365"/>
                <a:gd name="connsiteX42" fmla="*/ 890169 w 1743151"/>
                <a:gd name="connsiteY42" fmla="*/ 105014 h 368365"/>
                <a:gd name="connsiteX43" fmla="*/ 890169 w 1743151"/>
                <a:gd name="connsiteY43" fmla="*/ 181138 h 368365"/>
                <a:gd name="connsiteX44" fmla="*/ 992124 w 1743151"/>
                <a:gd name="connsiteY44" fmla="*/ 181138 h 368365"/>
                <a:gd name="connsiteX45" fmla="*/ 992124 w 1743151"/>
                <a:gd name="connsiteY45" fmla="*/ 105014 h 368365"/>
                <a:gd name="connsiteX46" fmla="*/ 1004469 w 1743151"/>
                <a:gd name="connsiteY46" fmla="*/ 105014 h 368365"/>
                <a:gd name="connsiteX47" fmla="*/ 1004469 w 1743151"/>
                <a:gd name="connsiteY47" fmla="*/ 265034 h 368365"/>
                <a:gd name="connsiteX48" fmla="*/ 992124 w 1743151"/>
                <a:gd name="connsiteY48" fmla="*/ 265034 h 368365"/>
                <a:gd name="connsiteX49" fmla="*/ 992124 w 1743151"/>
                <a:gd name="connsiteY49" fmla="*/ 192339 h 368365"/>
                <a:gd name="connsiteX50" fmla="*/ 890169 w 1743151"/>
                <a:gd name="connsiteY50" fmla="*/ 192339 h 368365"/>
                <a:gd name="connsiteX51" fmla="*/ 890169 w 1743151"/>
                <a:gd name="connsiteY51" fmla="*/ 265034 h 368365"/>
                <a:gd name="connsiteX52" fmla="*/ 877824 w 1743151"/>
                <a:gd name="connsiteY52" fmla="*/ 265034 h 368365"/>
                <a:gd name="connsiteX53" fmla="*/ 877824 w 1743151"/>
                <a:gd name="connsiteY53" fmla="*/ 105014 h 368365"/>
                <a:gd name="connsiteX54" fmla="*/ 1684858 w 1743151"/>
                <a:gd name="connsiteY54" fmla="*/ 103185 h 368365"/>
                <a:gd name="connsiteX55" fmla="*/ 1743151 w 1743151"/>
                <a:gd name="connsiteY55" fmla="*/ 127188 h 368365"/>
                <a:gd name="connsiteX56" fmla="*/ 1734693 w 1743151"/>
                <a:gd name="connsiteY56" fmla="*/ 134504 h 368365"/>
                <a:gd name="connsiteX57" fmla="*/ 1684858 w 1743151"/>
                <a:gd name="connsiteY57" fmla="*/ 114158 h 368365"/>
                <a:gd name="connsiteX58" fmla="*/ 1614450 w 1743151"/>
                <a:gd name="connsiteY58" fmla="*/ 185481 h 368365"/>
                <a:gd name="connsiteX59" fmla="*/ 1684858 w 1743151"/>
                <a:gd name="connsiteY59" fmla="*/ 255433 h 368365"/>
                <a:gd name="connsiteX60" fmla="*/ 1734922 w 1743151"/>
                <a:gd name="connsiteY60" fmla="*/ 235088 h 368365"/>
                <a:gd name="connsiteX61" fmla="*/ 1743151 w 1743151"/>
                <a:gd name="connsiteY61" fmla="*/ 242860 h 368365"/>
                <a:gd name="connsiteX62" fmla="*/ 1684858 w 1743151"/>
                <a:gd name="connsiteY62" fmla="*/ 266863 h 368365"/>
                <a:gd name="connsiteX63" fmla="*/ 1602562 w 1743151"/>
                <a:gd name="connsiteY63" fmla="*/ 185939 h 368365"/>
                <a:gd name="connsiteX64" fmla="*/ 1684858 w 1743151"/>
                <a:gd name="connsiteY64" fmla="*/ 103185 h 368365"/>
                <a:gd name="connsiteX65" fmla="*/ 789508 w 1743151"/>
                <a:gd name="connsiteY65" fmla="*/ 103185 h 368365"/>
                <a:gd name="connsiteX66" fmla="*/ 847801 w 1743151"/>
                <a:gd name="connsiteY66" fmla="*/ 127188 h 368365"/>
                <a:gd name="connsiteX67" fmla="*/ 839343 w 1743151"/>
                <a:gd name="connsiteY67" fmla="*/ 134504 h 368365"/>
                <a:gd name="connsiteX68" fmla="*/ 789508 w 1743151"/>
                <a:gd name="connsiteY68" fmla="*/ 114158 h 368365"/>
                <a:gd name="connsiteX69" fmla="*/ 719100 w 1743151"/>
                <a:gd name="connsiteY69" fmla="*/ 185481 h 368365"/>
                <a:gd name="connsiteX70" fmla="*/ 789508 w 1743151"/>
                <a:gd name="connsiteY70" fmla="*/ 255433 h 368365"/>
                <a:gd name="connsiteX71" fmla="*/ 839572 w 1743151"/>
                <a:gd name="connsiteY71" fmla="*/ 235088 h 368365"/>
                <a:gd name="connsiteX72" fmla="*/ 847801 w 1743151"/>
                <a:gd name="connsiteY72" fmla="*/ 242860 h 368365"/>
                <a:gd name="connsiteX73" fmla="*/ 789508 w 1743151"/>
                <a:gd name="connsiteY73" fmla="*/ 266863 h 368365"/>
                <a:gd name="connsiteX74" fmla="*/ 707212 w 1743151"/>
                <a:gd name="connsiteY74" fmla="*/ 185939 h 368365"/>
                <a:gd name="connsiteX75" fmla="*/ 789508 w 1743151"/>
                <a:gd name="connsiteY75" fmla="*/ 103185 h 368365"/>
                <a:gd name="connsiteX76" fmla="*/ 1265758 w 1743151"/>
                <a:gd name="connsiteY76" fmla="*/ 102500 h 368365"/>
                <a:gd name="connsiteX77" fmla="*/ 1346454 w 1743151"/>
                <a:gd name="connsiteY77" fmla="*/ 185253 h 368365"/>
                <a:gd name="connsiteX78" fmla="*/ 1265758 w 1743151"/>
                <a:gd name="connsiteY78" fmla="*/ 267777 h 368365"/>
                <a:gd name="connsiteX79" fmla="*/ 1185063 w 1743151"/>
                <a:gd name="connsiteY79" fmla="*/ 184796 h 368365"/>
                <a:gd name="connsiteX80" fmla="*/ 1265758 w 1743151"/>
                <a:gd name="connsiteY80" fmla="*/ 102500 h 368365"/>
                <a:gd name="connsiteX81" fmla="*/ 341697 w 1743151"/>
                <a:gd name="connsiteY81" fmla="*/ 0 h 368365"/>
                <a:gd name="connsiteX82" fmla="*/ 419100 w 1743151"/>
                <a:gd name="connsiteY82" fmla="*/ 57752 h 368365"/>
                <a:gd name="connsiteX83" fmla="*/ 393700 w 1743151"/>
                <a:gd name="connsiteY83" fmla="*/ 368365 h 368365"/>
                <a:gd name="connsiteX84" fmla="*/ 0 w 1743151"/>
                <a:gd name="connsiteY84" fmla="*/ 304865 h 368365"/>
                <a:gd name="connsiteX85" fmla="*/ 341697 w 1743151"/>
                <a:gd name="connsiteY85" fmla="*/ 0 h 368365"/>
                <a:gd name="connsiteX0" fmla="*/ 1052094 w 1743151"/>
                <a:gd name="connsiteY0" fmla="*/ 116444 h 304865"/>
                <a:gd name="connsiteX1" fmla="*/ 1052094 w 1743151"/>
                <a:gd name="connsiteY1" fmla="*/ 192797 h 304865"/>
                <a:gd name="connsiteX2" fmla="*/ 1108786 w 1743151"/>
                <a:gd name="connsiteY2" fmla="*/ 192797 h 304865"/>
                <a:gd name="connsiteX3" fmla="*/ 1149249 w 1743151"/>
                <a:gd name="connsiteY3" fmla="*/ 154620 h 304865"/>
                <a:gd name="connsiteX4" fmla="*/ 1110158 w 1743151"/>
                <a:gd name="connsiteY4" fmla="*/ 116444 h 304865"/>
                <a:gd name="connsiteX5" fmla="*/ 1052094 w 1743151"/>
                <a:gd name="connsiteY5" fmla="*/ 116444 h 304865"/>
                <a:gd name="connsiteX6" fmla="*/ 1265758 w 1743151"/>
                <a:gd name="connsiteY6" fmla="*/ 113930 h 304865"/>
                <a:gd name="connsiteX7" fmla="*/ 1197178 w 1743151"/>
                <a:gd name="connsiteY7" fmla="*/ 185024 h 304865"/>
                <a:gd name="connsiteX8" fmla="*/ 1265758 w 1743151"/>
                <a:gd name="connsiteY8" fmla="*/ 256347 h 304865"/>
                <a:gd name="connsiteX9" fmla="*/ 1334567 w 1743151"/>
                <a:gd name="connsiteY9" fmla="*/ 185024 h 304865"/>
                <a:gd name="connsiteX10" fmla="*/ 1265758 w 1743151"/>
                <a:gd name="connsiteY10" fmla="*/ 113930 h 304865"/>
                <a:gd name="connsiteX11" fmla="*/ 1563624 w 1743151"/>
                <a:gd name="connsiteY11" fmla="*/ 105014 h 304865"/>
                <a:gd name="connsiteX12" fmla="*/ 1575740 w 1743151"/>
                <a:gd name="connsiteY12" fmla="*/ 105014 h 304865"/>
                <a:gd name="connsiteX13" fmla="*/ 1575740 w 1743151"/>
                <a:gd name="connsiteY13" fmla="*/ 265034 h 304865"/>
                <a:gd name="connsiteX14" fmla="*/ 1563624 w 1743151"/>
                <a:gd name="connsiteY14" fmla="*/ 265034 h 304865"/>
                <a:gd name="connsiteX15" fmla="*/ 1563624 w 1743151"/>
                <a:gd name="connsiteY15" fmla="*/ 105014 h 304865"/>
                <a:gd name="connsiteX16" fmla="*/ 1373124 w 1743151"/>
                <a:gd name="connsiteY16" fmla="*/ 105014 h 304865"/>
                <a:gd name="connsiteX17" fmla="*/ 1387755 w 1743151"/>
                <a:gd name="connsiteY17" fmla="*/ 105014 h 304865"/>
                <a:gd name="connsiteX18" fmla="*/ 1449019 w 1743151"/>
                <a:gd name="connsiteY18" fmla="*/ 198283 h 304865"/>
                <a:gd name="connsiteX19" fmla="*/ 1509598 w 1743151"/>
                <a:gd name="connsiteY19" fmla="*/ 105014 h 304865"/>
                <a:gd name="connsiteX20" fmla="*/ 1524686 w 1743151"/>
                <a:gd name="connsiteY20" fmla="*/ 105014 h 304865"/>
                <a:gd name="connsiteX21" fmla="*/ 1524686 w 1743151"/>
                <a:gd name="connsiteY21" fmla="*/ 265034 h 304865"/>
                <a:gd name="connsiteX22" fmla="*/ 1512570 w 1743151"/>
                <a:gd name="connsiteY22" fmla="*/ 265034 h 304865"/>
                <a:gd name="connsiteX23" fmla="*/ 1512570 w 1743151"/>
                <a:gd name="connsiteY23" fmla="*/ 122845 h 304865"/>
                <a:gd name="connsiteX24" fmla="*/ 1451305 w 1743151"/>
                <a:gd name="connsiteY24" fmla="*/ 216571 h 304865"/>
                <a:gd name="connsiteX25" fmla="*/ 1447191 w 1743151"/>
                <a:gd name="connsiteY25" fmla="*/ 216571 h 304865"/>
                <a:gd name="connsiteX26" fmla="*/ 1385469 w 1743151"/>
                <a:gd name="connsiteY26" fmla="*/ 122845 h 304865"/>
                <a:gd name="connsiteX27" fmla="*/ 1385469 w 1743151"/>
                <a:gd name="connsiteY27" fmla="*/ 265034 h 304865"/>
                <a:gd name="connsiteX28" fmla="*/ 1373124 w 1743151"/>
                <a:gd name="connsiteY28" fmla="*/ 265034 h 304865"/>
                <a:gd name="connsiteX29" fmla="*/ 1373124 w 1743151"/>
                <a:gd name="connsiteY29" fmla="*/ 105014 h 304865"/>
                <a:gd name="connsiteX30" fmla="*/ 1039749 w 1743151"/>
                <a:gd name="connsiteY30" fmla="*/ 105014 h 304865"/>
                <a:gd name="connsiteX31" fmla="*/ 1110158 w 1743151"/>
                <a:gd name="connsiteY31" fmla="*/ 105014 h 304865"/>
                <a:gd name="connsiteX32" fmla="*/ 1162736 w 1743151"/>
                <a:gd name="connsiteY32" fmla="*/ 154849 h 304865"/>
                <a:gd name="connsiteX33" fmla="*/ 1110844 w 1743151"/>
                <a:gd name="connsiteY33" fmla="*/ 203769 h 304865"/>
                <a:gd name="connsiteX34" fmla="*/ 1167308 w 1743151"/>
                <a:gd name="connsiteY34" fmla="*/ 265034 h 304865"/>
                <a:gd name="connsiteX35" fmla="*/ 1151077 w 1743151"/>
                <a:gd name="connsiteY35" fmla="*/ 265034 h 304865"/>
                <a:gd name="connsiteX36" fmla="*/ 1095756 w 1743151"/>
                <a:gd name="connsiteY36" fmla="*/ 204455 h 304865"/>
                <a:gd name="connsiteX37" fmla="*/ 1052094 w 1743151"/>
                <a:gd name="connsiteY37" fmla="*/ 204455 h 304865"/>
                <a:gd name="connsiteX38" fmla="*/ 1052094 w 1743151"/>
                <a:gd name="connsiteY38" fmla="*/ 265034 h 304865"/>
                <a:gd name="connsiteX39" fmla="*/ 1039749 w 1743151"/>
                <a:gd name="connsiteY39" fmla="*/ 265034 h 304865"/>
                <a:gd name="connsiteX40" fmla="*/ 1039749 w 1743151"/>
                <a:gd name="connsiteY40" fmla="*/ 105014 h 304865"/>
                <a:gd name="connsiteX41" fmla="*/ 877824 w 1743151"/>
                <a:gd name="connsiteY41" fmla="*/ 105014 h 304865"/>
                <a:gd name="connsiteX42" fmla="*/ 890169 w 1743151"/>
                <a:gd name="connsiteY42" fmla="*/ 105014 h 304865"/>
                <a:gd name="connsiteX43" fmla="*/ 890169 w 1743151"/>
                <a:gd name="connsiteY43" fmla="*/ 181138 h 304865"/>
                <a:gd name="connsiteX44" fmla="*/ 992124 w 1743151"/>
                <a:gd name="connsiteY44" fmla="*/ 181138 h 304865"/>
                <a:gd name="connsiteX45" fmla="*/ 992124 w 1743151"/>
                <a:gd name="connsiteY45" fmla="*/ 105014 h 304865"/>
                <a:gd name="connsiteX46" fmla="*/ 1004469 w 1743151"/>
                <a:gd name="connsiteY46" fmla="*/ 105014 h 304865"/>
                <a:gd name="connsiteX47" fmla="*/ 1004469 w 1743151"/>
                <a:gd name="connsiteY47" fmla="*/ 265034 h 304865"/>
                <a:gd name="connsiteX48" fmla="*/ 992124 w 1743151"/>
                <a:gd name="connsiteY48" fmla="*/ 265034 h 304865"/>
                <a:gd name="connsiteX49" fmla="*/ 992124 w 1743151"/>
                <a:gd name="connsiteY49" fmla="*/ 192339 h 304865"/>
                <a:gd name="connsiteX50" fmla="*/ 890169 w 1743151"/>
                <a:gd name="connsiteY50" fmla="*/ 192339 h 304865"/>
                <a:gd name="connsiteX51" fmla="*/ 890169 w 1743151"/>
                <a:gd name="connsiteY51" fmla="*/ 265034 h 304865"/>
                <a:gd name="connsiteX52" fmla="*/ 877824 w 1743151"/>
                <a:gd name="connsiteY52" fmla="*/ 265034 h 304865"/>
                <a:gd name="connsiteX53" fmla="*/ 877824 w 1743151"/>
                <a:gd name="connsiteY53" fmla="*/ 105014 h 304865"/>
                <a:gd name="connsiteX54" fmla="*/ 1684858 w 1743151"/>
                <a:gd name="connsiteY54" fmla="*/ 103185 h 304865"/>
                <a:gd name="connsiteX55" fmla="*/ 1743151 w 1743151"/>
                <a:gd name="connsiteY55" fmla="*/ 127188 h 304865"/>
                <a:gd name="connsiteX56" fmla="*/ 1734693 w 1743151"/>
                <a:gd name="connsiteY56" fmla="*/ 134504 h 304865"/>
                <a:gd name="connsiteX57" fmla="*/ 1684858 w 1743151"/>
                <a:gd name="connsiteY57" fmla="*/ 114158 h 304865"/>
                <a:gd name="connsiteX58" fmla="*/ 1614450 w 1743151"/>
                <a:gd name="connsiteY58" fmla="*/ 185481 h 304865"/>
                <a:gd name="connsiteX59" fmla="*/ 1684858 w 1743151"/>
                <a:gd name="connsiteY59" fmla="*/ 255433 h 304865"/>
                <a:gd name="connsiteX60" fmla="*/ 1734922 w 1743151"/>
                <a:gd name="connsiteY60" fmla="*/ 235088 h 304865"/>
                <a:gd name="connsiteX61" fmla="*/ 1743151 w 1743151"/>
                <a:gd name="connsiteY61" fmla="*/ 242860 h 304865"/>
                <a:gd name="connsiteX62" fmla="*/ 1684858 w 1743151"/>
                <a:gd name="connsiteY62" fmla="*/ 266863 h 304865"/>
                <a:gd name="connsiteX63" fmla="*/ 1602562 w 1743151"/>
                <a:gd name="connsiteY63" fmla="*/ 185939 h 304865"/>
                <a:gd name="connsiteX64" fmla="*/ 1684858 w 1743151"/>
                <a:gd name="connsiteY64" fmla="*/ 103185 h 304865"/>
                <a:gd name="connsiteX65" fmla="*/ 789508 w 1743151"/>
                <a:gd name="connsiteY65" fmla="*/ 103185 h 304865"/>
                <a:gd name="connsiteX66" fmla="*/ 847801 w 1743151"/>
                <a:gd name="connsiteY66" fmla="*/ 127188 h 304865"/>
                <a:gd name="connsiteX67" fmla="*/ 839343 w 1743151"/>
                <a:gd name="connsiteY67" fmla="*/ 134504 h 304865"/>
                <a:gd name="connsiteX68" fmla="*/ 789508 w 1743151"/>
                <a:gd name="connsiteY68" fmla="*/ 114158 h 304865"/>
                <a:gd name="connsiteX69" fmla="*/ 719100 w 1743151"/>
                <a:gd name="connsiteY69" fmla="*/ 185481 h 304865"/>
                <a:gd name="connsiteX70" fmla="*/ 789508 w 1743151"/>
                <a:gd name="connsiteY70" fmla="*/ 255433 h 304865"/>
                <a:gd name="connsiteX71" fmla="*/ 839572 w 1743151"/>
                <a:gd name="connsiteY71" fmla="*/ 235088 h 304865"/>
                <a:gd name="connsiteX72" fmla="*/ 847801 w 1743151"/>
                <a:gd name="connsiteY72" fmla="*/ 242860 h 304865"/>
                <a:gd name="connsiteX73" fmla="*/ 789508 w 1743151"/>
                <a:gd name="connsiteY73" fmla="*/ 266863 h 304865"/>
                <a:gd name="connsiteX74" fmla="*/ 707212 w 1743151"/>
                <a:gd name="connsiteY74" fmla="*/ 185939 h 304865"/>
                <a:gd name="connsiteX75" fmla="*/ 789508 w 1743151"/>
                <a:gd name="connsiteY75" fmla="*/ 103185 h 304865"/>
                <a:gd name="connsiteX76" fmla="*/ 1265758 w 1743151"/>
                <a:gd name="connsiteY76" fmla="*/ 102500 h 304865"/>
                <a:gd name="connsiteX77" fmla="*/ 1346454 w 1743151"/>
                <a:gd name="connsiteY77" fmla="*/ 185253 h 304865"/>
                <a:gd name="connsiteX78" fmla="*/ 1265758 w 1743151"/>
                <a:gd name="connsiteY78" fmla="*/ 267777 h 304865"/>
                <a:gd name="connsiteX79" fmla="*/ 1185063 w 1743151"/>
                <a:gd name="connsiteY79" fmla="*/ 184796 h 304865"/>
                <a:gd name="connsiteX80" fmla="*/ 1265758 w 1743151"/>
                <a:gd name="connsiteY80" fmla="*/ 102500 h 304865"/>
                <a:gd name="connsiteX81" fmla="*/ 341697 w 1743151"/>
                <a:gd name="connsiteY81" fmla="*/ 0 h 304865"/>
                <a:gd name="connsiteX82" fmla="*/ 419100 w 1743151"/>
                <a:gd name="connsiteY82" fmla="*/ 57752 h 304865"/>
                <a:gd name="connsiteX83" fmla="*/ 0 w 1743151"/>
                <a:gd name="connsiteY83" fmla="*/ 304865 h 304865"/>
                <a:gd name="connsiteX84" fmla="*/ 341697 w 1743151"/>
                <a:gd name="connsiteY84" fmla="*/ 0 h 304865"/>
                <a:gd name="connsiteX0" fmla="*/ 710397 w 1401454"/>
                <a:gd name="connsiteY0" fmla="*/ 116444 h 267777"/>
                <a:gd name="connsiteX1" fmla="*/ 710397 w 1401454"/>
                <a:gd name="connsiteY1" fmla="*/ 192797 h 267777"/>
                <a:gd name="connsiteX2" fmla="*/ 767089 w 1401454"/>
                <a:gd name="connsiteY2" fmla="*/ 192797 h 267777"/>
                <a:gd name="connsiteX3" fmla="*/ 807552 w 1401454"/>
                <a:gd name="connsiteY3" fmla="*/ 154620 h 267777"/>
                <a:gd name="connsiteX4" fmla="*/ 768461 w 1401454"/>
                <a:gd name="connsiteY4" fmla="*/ 116444 h 267777"/>
                <a:gd name="connsiteX5" fmla="*/ 710397 w 1401454"/>
                <a:gd name="connsiteY5" fmla="*/ 116444 h 267777"/>
                <a:gd name="connsiteX6" fmla="*/ 924061 w 1401454"/>
                <a:gd name="connsiteY6" fmla="*/ 113930 h 267777"/>
                <a:gd name="connsiteX7" fmla="*/ 855481 w 1401454"/>
                <a:gd name="connsiteY7" fmla="*/ 185024 h 267777"/>
                <a:gd name="connsiteX8" fmla="*/ 924061 w 1401454"/>
                <a:gd name="connsiteY8" fmla="*/ 256347 h 267777"/>
                <a:gd name="connsiteX9" fmla="*/ 992870 w 1401454"/>
                <a:gd name="connsiteY9" fmla="*/ 185024 h 267777"/>
                <a:gd name="connsiteX10" fmla="*/ 924061 w 1401454"/>
                <a:gd name="connsiteY10" fmla="*/ 113930 h 267777"/>
                <a:gd name="connsiteX11" fmla="*/ 1221927 w 1401454"/>
                <a:gd name="connsiteY11" fmla="*/ 105014 h 267777"/>
                <a:gd name="connsiteX12" fmla="*/ 1234043 w 1401454"/>
                <a:gd name="connsiteY12" fmla="*/ 105014 h 267777"/>
                <a:gd name="connsiteX13" fmla="*/ 1234043 w 1401454"/>
                <a:gd name="connsiteY13" fmla="*/ 265034 h 267777"/>
                <a:gd name="connsiteX14" fmla="*/ 1221927 w 1401454"/>
                <a:gd name="connsiteY14" fmla="*/ 265034 h 267777"/>
                <a:gd name="connsiteX15" fmla="*/ 1221927 w 1401454"/>
                <a:gd name="connsiteY15" fmla="*/ 105014 h 267777"/>
                <a:gd name="connsiteX16" fmla="*/ 1031427 w 1401454"/>
                <a:gd name="connsiteY16" fmla="*/ 105014 h 267777"/>
                <a:gd name="connsiteX17" fmla="*/ 1046058 w 1401454"/>
                <a:gd name="connsiteY17" fmla="*/ 105014 h 267777"/>
                <a:gd name="connsiteX18" fmla="*/ 1107322 w 1401454"/>
                <a:gd name="connsiteY18" fmla="*/ 198283 h 267777"/>
                <a:gd name="connsiteX19" fmla="*/ 1167901 w 1401454"/>
                <a:gd name="connsiteY19" fmla="*/ 105014 h 267777"/>
                <a:gd name="connsiteX20" fmla="*/ 1182989 w 1401454"/>
                <a:gd name="connsiteY20" fmla="*/ 105014 h 267777"/>
                <a:gd name="connsiteX21" fmla="*/ 1182989 w 1401454"/>
                <a:gd name="connsiteY21" fmla="*/ 265034 h 267777"/>
                <a:gd name="connsiteX22" fmla="*/ 1170873 w 1401454"/>
                <a:gd name="connsiteY22" fmla="*/ 265034 h 267777"/>
                <a:gd name="connsiteX23" fmla="*/ 1170873 w 1401454"/>
                <a:gd name="connsiteY23" fmla="*/ 122845 h 267777"/>
                <a:gd name="connsiteX24" fmla="*/ 1109608 w 1401454"/>
                <a:gd name="connsiteY24" fmla="*/ 216571 h 267777"/>
                <a:gd name="connsiteX25" fmla="*/ 1105494 w 1401454"/>
                <a:gd name="connsiteY25" fmla="*/ 216571 h 267777"/>
                <a:gd name="connsiteX26" fmla="*/ 1043772 w 1401454"/>
                <a:gd name="connsiteY26" fmla="*/ 122845 h 267777"/>
                <a:gd name="connsiteX27" fmla="*/ 1043772 w 1401454"/>
                <a:gd name="connsiteY27" fmla="*/ 265034 h 267777"/>
                <a:gd name="connsiteX28" fmla="*/ 1031427 w 1401454"/>
                <a:gd name="connsiteY28" fmla="*/ 265034 h 267777"/>
                <a:gd name="connsiteX29" fmla="*/ 1031427 w 1401454"/>
                <a:gd name="connsiteY29" fmla="*/ 105014 h 267777"/>
                <a:gd name="connsiteX30" fmla="*/ 698052 w 1401454"/>
                <a:gd name="connsiteY30" fmla="*/ 105014 h 267777"/>
                <a:gd name="connsiteX31" fmla="*/ 768461 w 1401454"/>
                <a:gd name="connsiteY31" fmla="*/ 105014 h 267777"/>
                <a:gd name="connsiteX32" fmla="*/ 821039 w 1401454"/>
                <a:gd name="connsiteY32" fmla="*/ 154849 h 267777"/>
                <a:gd name="connsiteX33" fmla="*/ 769147 w 1401454"/>
                <a:gd name="connsiteY33" fmla="*/ 203769 h 267777"/>
                <a:gd name="connsiteX34" fmla="*/ 825611 w 1401454"/>
                <a:gd name="connsiteY34" fmla="*/ 265034 h 267777"/>
                <a:gd name="connsiteX35" fmla="*/ 809380 w 1401454"/>
                <a:gd name="connsiteY35" fmla="*/ 265034 h 267777"/>
                <a:gd name="connsiteX36" fmla="*/ 754059 w 1401454"/>
                <a:gd name="connsiteY36" fmla="*/ 204455 h 267777"/>
                <a:gd name="connsiteX37" fmla="*/ 710397 w 1401454"/>
                <a:gd name="connsiteY37" fmla="*/ 204455 h 267777"/>
                <a:gd name="connsiteX38" fmla="*/ 710397 w 1401454"/>
                <a:gd name="connsiteY38" fmla="*/ 265034 h 267777"/>
                <a:gd name="connsiteX39" fmla="*/ 698052 w 1401454"/>
                <a:gd name="connsiteY39" fmla="*/ 265034 h 267777"/>
                <a:gd name="connsiteX40" fmla="*/ 698052 w 1401454"/>
                <a:gd name="connsiteY40" fmla="*/ 105014 h 267777"/>
                <a:gd name="connsiteX41" fmla="*/ 536127 w 1401454"/>
                <a:gd name="connsiteY41" fmla="*/ 105014 h 267777"/>
                <a:gd name="connsiteX42" fmla="*/ 548472 w 1401454"/>
                <a:gd name="connsiteY42" fmla="*/ 105014 h 267777"/>
                <a:gd name="connsiteX43" fmla="*/ 548472 w 1401454"/>
                <a:gd name="connsiteY43" fmla="*/ 181138 h 267777"/>
                <a:gd name="connsiteX44" fmla="*/ 650427 w 1401454"/>
                <a:gd name="connsiteY44" fmla="*/ 181138 h 267777"/>
                <a:gd name="connsiteX45" fmla="*/ 650427 w 1401454"/>
                <a:gd name="connsiteY45" fmla="*/ 105014 h 267777"/>
                <a:gd name="connsiteX46" fmla="*/ 662772 w 1401454"/>
                <a:gd name="connsiteY46" fmla="*/ 105014 h 267777"/>
                <a:gd name="connsiteX47" fmla="*/ 662772 w 1401454"/>
                <a:gd name="connsiteY47" fmla="*/ 265034 h 267777"/>
                <a:gd name="connsiteX48" fmla="*/ 650427 w 1401454"/>
                <a:gd name="connsiteY48" fmla="*/ 265034 h 267777"/>
                <a:gd name="connsiteX49" fmla="*/ 650427 w 1401454"/>
                <a:gd name="connsiteY49" fmla="*/ 192339 h 267777"/>
                <a:gd name="connsiteX50" fmla="*/ 548472 w 1401454"/>
                <a:gd name="connsiteY50" fmla="*/ 192339 h 267777"/>
                <a:gd name="connsiteX51" fmla="*/ 548472 w 1401454"/>
                <a:gd name="connsiteY51" fmla="*/ 265034 h 267777"/>
                <a:gd name="connsiteX52" fmla="*/ 536127 w 1401454"/>
                <a:gd name="connsiteY52" fmla="*/ 265034 h 267777"/>
                <a:gd name="connsiteX53" fmla="*/ 536127 w 1401454"/>
                <a:gd name="connsiteY53" fmla="*/ 105014 h 267777"/>
                <a:gd name="connsiteX54" fmla="*/ 1343161 w 1401454"/>
                <a:gd name="connsiteY54" fmla="*/ 103185 h 267777"/>
                <a:gd name="connsiteX55" fmla="*/ 1401454 w 1401454"/>
                <a:gd name="connsiteY55" fmla="*/ 127188 h 267777"/>
                <a:gd name="connsiteX56" fmla="*/ 1392996 w 1401454"/>
                <a:gd name="connsiteY56" fmla="*/ 134504 h 267777"/>
                <a:gd name="connsiteX57" fmla="*/ 1343161 w 1401454"/>
                <a:gd name="connsiteY57" fmla="*/ 114158 h 267777"/>
                <a:gd name="connsiteX58" fmla="*/ 1272753 w 1401454"/>
                <a:gd name="connsiteY58" fmla="*/ 185481 h 267777"/>
                <a:gd name="connsiteX59" fmla="*/ 1343161 w 1401454"/>
                <a:gd name="connsiteY59" fmla="*/ 255433 h 267777"/>
                <a:gd name="connsiteX60" fmla="*/ 1393225 w 1401454"/>
                <a:gd name="connsiteY60" fmla="*/ 235088 h 267777"/>
                <a:gd name="connsiteX61" fmla="*/ 1401454 w 1401454"/>
                <a:gd name="connsiteY61" fmla="*/ 242860 h 267777"/>
                <a:gd name="connsiteX62" fmla="*/ 1343161 w 1401454"/>
                <a:gd name="connsiteY62" fmla="*/ 266863 h 267777"/>
                <a:gd name="connsiteX63" fmla="*/ 1260865 w 1401454"/>
                <a:gd name="connsiteY63" fmla="*/ 185939 h 267777"/>
                <a:gd name="connsiteX64" fmla="*/ 1343161 w 1401454"/>
                <a:gd name="connsiteY64" fmla="*/ 103185 h 267777"/>
                <a:gd name="connsiteX65" fmla="*/ 447811 w 1401454"/>
                <a:gd name="connsiteY65" fmla="*/ 103185 h 267777"/>
                <a:gd name="connsiteX66" fmla="*/ 506104 w 1401454"/>
                <a:gd name="connsiteY66" fmla="*/ 127188 h 267777"/>
                <a:gd name="connsiteX67" fmla="*/ 497646 w 1401454"/>
                <a:gd name="connsiteY67" fmla="*/ 134504 h 267777"/>
                <a:gd name="connsiteX68" fmla="*/ 447811 w 1401454"/>
                <a:gd name="connsiteY68" fmla="*/ 114158 h 267777"/>
                <a:gd name="connsiteX69" fmla="*/ 377403 w 1401454"/>
                <a:gd name="connsiteY69" fmla="*/ 185481 h 267777"/>
                <a:gd name="connsiteX70" fmla="*/ 447811 w 1401454"/>
                <a:gd name="connsiteY70" fmla="*/ 255433 h 267777"/>
                <a:gd name="connsiteX71" fmla="*/ 497875 w 1401454"/>
                <a:gd name="connsiteY71" fmla="*/ 235088 h 267777"/>
                <a:gd name="connsiteX72" fmla="*/ 506104 w 1401454"/>
                <a:gd name="connsiteY72" fmla="*/ 242860 h 267777"/>
                <a:gd name="connsiteX73" fmla="*/ 447811 w 1401454"/>
                <a:gd name="connsiteY73" fmla="*/ 266863 h 267777"/>
                <a:gd name="connsiteX74" fmla="*/ 365515 w 1401454"/>
                <a:gd name="connsiteY74" fmla="*/ 185939 h 267777"/>
                <a:gd name="connsiteX75" fmla="*/ 447811 w 1401454"/>
                <a:gd name="connsiteY75" fmla="*/ 103185 h 267777"/>
                <a:gd name="connsiteX76" fmla="*/ 924061 w 1401454"/>
                <a:gd name="connsiteY76" fmla="*/ 102500 h 267777"/>
                <a:gd name="connsiteX77" fmla="*/ 1004757 w 1401454"/>
                <a:gd name="connsiteY77" fmla="*/ 185253 h 267777"/>
                <a:gd name="connsiteX78" fmla="*/ 924061 w 1401454"/>
                <a:gd name="connsiteY78" fmla="*/ 267777 h 267777"/>
                <a:gd name="connsiteX79" fmla="*/ 843366 w 1401454"/>
                <a:gd name="connsiteY79" fmla="*/ 184796 h 267777"/>
                <a:gd name="connsiteX80" fmla="*/ 924061 w 1401454"/>
                <a:gd name="connsiteY80" fmla="*/ 102500 h 267777"/>
                <a:gd name="connsiteX81" fmla="*/ 0 w 1401454"/>
                <a:gd name="connsiteY81" fmla="*/ 0 h 267777"/>
                <a:gd name="connsiteX82" fmla="*/ 77403 w 1401454"/>
                <a:gd name="connsiteY82" fmla="*/ 57752 h 267777"/>
                <a:gd name="connsiteX83" fmla="*/ 0 w 1401454"/>
                <a:gd name="connsiteY83" fmla="*/ 0 h 267777"/>
                <a:gd name="connsiteX0" fmla="*/ 344888 w 1035945"/>
                <a:gd name="connsiteY0" fmla="*/ 13944 h 165277"/>
                <a:gd name="connsiteX1" fmla="*/ 344888 w 1035945"/>
                <a:gd name="connsiteY1" fmla="*/ 90297 h 165277"/>
                <a:gd name="connsiteX2" fmla="*/ 401580 w 1035945"/>
                <a:gd name="connsiteY2" fmla="*/ 90297 h 165277"/>
                <a:gd name="connsiteX3" fmla="*/ 442043 w 1035945"/>
                <a:gd name="connsiteY3" fmla="*/ 52120 h 165277"/>
                <a:gd name="connsiteX4" fmla="*/ 402952 w 1035945"/>
                <a:gd name="connsiteY4" fmla="*/ 13944 h 165277"/>
                <a:gd name="connsiteX5" fmla="*/ 344888 w 1035945"/>
                <a:gd name="connsiteY5" fmla="*/ 13944 h 165277"/>
                <a:gd name="connsiteX6" fmla="*/ 558552 w 1035945"/>
                <a:gd name="connsiteY6" fmla="*/ 11430 h 165277"/>
                <a:gd name="connsiteX7" fmla="*/ 489972 w 1035945"/>
                <a:gd name="connsiteY7" fmla="*/ 82524 h 165277"/>
                <a:gd name="connsiteX8" fmla="*/ 558552 w 1035945"/>
                <a:gd name="connsiteY8" fmla="*/ 153847 h 165277"/>
                <a:gd name="connsiteX9" fmla="*/ 627361 w 1035945"/>
                <a:gd name="connsiteY9" fmla="*/ 82524 h 165277"/>
                <a:gd name="connsiteX10" fmla="*/ 558552 w 1035945"/>
                <a:gd name="connsiteY10" fmla="*/ 11430 h 165277"/>
                <a:gd name="connsiteX11" fmla="*/ 856418 w 1035945"/>
                <a:gd name="connsiteY11" fmla="*/ 2514 h 165277"/>
                <a:gd name="connsiteX12" fmla="*/ 868534 w 1035945"/>
                <a:gd name="connsiteY12" fmla="*/ 2514 h 165277"/>
                <a:gd name="connsiteX13" fmla="*/ 868534 w 1035945"/>
                <a:gd name="connsiteY13" fmla="*/ 162534 h 165277"/>
                <a:gd name="connsiteX14" fmla="*/ 856418 w 1035945"/>
                <a:gd name="connsiteY14" fmla="*/ 162534 h 165277"/>
                <a:gd name="connsiteX15" fmla="*/ 856418 w 1035945"/>
                <a:gd name="connsiteY15" fmla="*/ 2514 h 165277"/>
                <a:gd name="connsiteX16" fmla="*/ 665918 w 1035945"/>
                <a:gd name="connsiteY16" fmla="*/ 2514 h 165277"/>
                <a:gd name="connsiteX17" fmla="*/ 680549 w 1035945"/>
                <a:gd name="connsiteY17" fmla="*/ 2514 h 165277"/>
                <a:gd name="connsiteX18" fmla="*/ 741813 w 1035945"/>
                <a:gd name="connsiteY18" fmla="*/ 95783 h 165277"/>
                <a:gd name="connsiteX19" fmla="*/ 802392 w 1035945"/>
                <a:gd name="connsiteY19" fmla="*/ 2514 h 165277"/>
                <a:gd name="connsiteX20" fmla="*/ 817480 w 1035945"/>
                <a:gd name="connsiteY20" fmla="*/ 2514 h 165277"/>
                <a:gd name="connsiteX21" fmla="*/ 817480 w 1035945"/>
                <a:gd name="connsiteY21" fmla="*/ 162534 h 165277"/>
                <a:gd name="connsiteX22" fmla="*/ 805364 w 1035945"/>
                <a:gd name="connsiteY22" fmla="*/ 162534 h 165277"/>
                <a:gd name="connsiteX23" fmla="*/ 805364 w 1035945"/>
                <a:gd name="connsiteY23" fmla="*/ 20345 h 165277"/>
                <a:gd name="connsiteX24" fmla="*/ 744099 w 1035945"/>
                <a:gd name="connsiteY24" fmla="*/ 114071 h 165277"/>
                <a:gd name="connsiteX25" fmla="*/ 739985 w 1035945"/>
                <a:gd name="connsiteY25" fmla="*/ 114071 h 165277"/>
                <a:gd name="connsiteX26" fmla="*/ 678263 w 1035945"/>
                <a:gd name="connsiteY26" fmla="*/ 20345 h 165277"/>
                <a:gd name="connsiteX27" fmla="*/ 678263 w 1035945"/>
                <a:gd name="connsiteY27" fmla="*/ 162534 h 165277"/>
                <a:gd name="connsiteX28" fmla="*/ 665918 w 1035945"/>
                <a:gd name="connsiteY28" fmla="*/ 162534 h 165277"/>
                <a:gd name="connsiteX29" fmla="*/ 665918 w 1035945"/>
                <a:gd name="connsiteY29" fmla="*/ 2514 h 165277"/>
                <a:gd name="connsiteX30" fmla="*/ 332543 w 1035945"/>
                <a:gd name="connsiteY30" fmla="*/ 2514 h 165277"/>
                <a:gd name="connsiteX31" fmla="*/ 402952 w 1035945"/>
                <a:gd name="connsiteY31" fmla="*/ 2514 h 165277"/>
                <a:gd name="connsiteX32" fmla="*/ 455530 w 1035945"/>
                <a:gd name="connsiteY32" fmla="*/ 52349 h 165277"/>
                <a:gd name="connsiteX33" fmla="*/ 403638 w 1035945"/>
                <a:gd name="connsiteY33" fmla="*/ 101269 h 165277"/>
                <a:gd name="connsiteX34" fmla="*/ 460102 w 1035945"/>
                <a:gd name="connsiteY34" fmla="*/ 162534 h 165277"/>
                <a:gd name="connsiteX35" fmla="*/ 443871 w 1035945"/>
                <a:gd name="connsiteY35" fmla="*/ 162534 h 165277"/>
                <a:gd name="connsiteX36" fmla="*/ 388550 w 1035945"/>
                <a:gd name="connsiteY36" fmla="*/ 101955 h 165277"/>
                <a:gd name="connsiteX37" fmla="*/ 344888 w 1035945"/>
                <a:gd name="connsiteY37" fmla="*/ 101955 h 165277"/>
                <a:gd name="connsiteX38" fmla="*/ 344888 w 1035945"/>
                <a:gd name="connsiteY38" fmla="*/ 162534 h 165277"/>
                <a:gd name="connsiteX39" fmla="*/ 332543 w 1035945"/>
                <a:gd name="connsiteY39" fmla="*/ 162534 h 165277"/>
                <a:gd name="connsiteX40" fmla="*/ 332543 w 1035945"/>
                <a:gd name="connsiteY40" fmla="*/ 2514 h 165277"/>
                <a:gd name="connsiteX41" fmla="*/ 170618 w 1035945"/>
                <a:gd name="connsiteY41" fmla="*/ 2514 h 165277"/>
                <a:gd name="connsiteX42" fmla="*/ 182963 w 1035945"/>
                <a:gd name="connsiteY42" fmla="*/ 2514 h 165277"/>
                <a:gd name="connsiteX43" fmla="*/ 182963 w 1035945"/>
                <a:gd name="connsiteY43" fmla="*/ 78638 h 165277"/>
                <a:gd name="connsiteX44" fmla="*/ 284918 w 1035945"/>
                <a:gd name="connsiteY44" fmla="*/ 78638 h 165277"/>
                <a:gd name="connsiteX45" fmla="*/ 284918 w 1035945"/>
                <a:gd name="connsiteY45" fmla="*/ 2514 h 165277"/>
                <a:gd name="connsiteX46" fmla="*/ 297263 w 1035945"/>
                <a:gd name="connsiteY46" fmla="*/ 2514 h 165277"/>
                <a:gd name="connsiteX47" fmla="*/ 297263 w 1035945"/>
                <a:gd name="connsiteY47" fmla="*/ 162534 h 165277"/>
                <a:gd name="connsiteX48" fmla="*/ 284918 w 1035945"/>
                <a:gd name="connsiteY48" fmla="*/ 162534 h 165277"/>
                <a:gd name="connsiteX49" fmla="*/ 284918 w 1035945"/>
                <a:gd name="connsiteY49" fmla="*/ 89839 h 165277"/>
                <a:gd name="connsiteX50" fmla="*/ 182963 w 1035945"/>
                <a:gd name="connsiteY50" fmla="*/ 89839 h 165277"/>
                <a:gd name="connsiteX51" fmla="*/ 182963 w 1035945"/>
                <a:gd name="connsiteY51" fmla="*/ 162534 h 165277"/>
                <a:gd name="connsiteX52" fmla="*/ 170618 w 1035945"/>
                <a:gd name="connsiteY52" fmla="*/ 162534 h 165277"/>
                <a:gd name="connsiteX53" fmla="*/ 170618 w 1035945"/>
                <a:gd name="connsiteY53" fmla="*/ 2514 h 165277"/>
                <a:gd name="connsiteX54" fmla="*/ 977652 w 1035945"/>
                <a:gd name="connsiteY54" fmla="*/ 685 h 165277"/>
                <a:gd name="connsiteX55" fmla="*/ 1035945 w 1035945"/>
                <a:gd name="connsiteY55" fmla="*/ 24688 h 165277"/>
                <a:gd name="connsiteX56" fmla="*/ 1027487 w 1035945"/>
                <a:gd name="connsiteY56" fmla="*/ 32004 h 165277"/>
                <a:gd name="connsiteX57" fmla="*/ 977652 w 1035945"/>
                <a:gd name="connsiteY57" fmla="*/ 11658 h 165277"/>
                <a:gd name="connsiteX58" fmla="*/ 907244 w 1035945"/>
                <a:gd name="connsiteY58" fmla="*/ 82981 h 165277"/>
                <a:gd name="connsiteX59" fmla="*/ 977652 w 1035945"/>
                <a:gd name="connsiteY59" fmla="*/ 152933 h 165277"/>
                <a:gd name="connsiteX60" fmla="*/ 1027716 w 1035945"/>
                <a:gd name="connsiteY60" fmla="*/ 132588 h 165277"/>
                <a:gd name="connsiteX61" fmla="*/ 1035945 w 1035945"/>
                <a:gd name="connsiteY61" fmla="*/ 140360 h 165277"/>
                <a:gd name="connsiteX62" fmla="*/ 977652 w 1035945"/>
                <a:gd name="connsiteY62" fmla="*/ 164363 h 165277"/>
                <a:gd name="connsiteX63" fmla="*/ 895356 w 1035945"/>
                <a:gd name="connsiteY63" fmla="*/ 83439 h 165277"/>
                <a:gd name="connsiteX64" fmla="*/ 977652 w 1035945"/>
                <a:gd name="connsiteY64" fmla="*/ 685 h 165277"/>
                <a:gd name="connsiteX65" fmla="*/ 82302 w 1035945"/>
                <a:gd name="connsiteY65" fmla="*/ 685 h 165277"/>
                <a:gd name="connsiteX66" fmla="*/ 140595 w 1035945"/>
                <a:gd name="connsiteY66" fmla="*/ 24688 h 165277"/>
                <a:gd name="connsiteX67" fmla="*/ 132137 w 1035945"/>
                <a:gd name="connsiteY67" fmla="*/ 32004 h 165277"/>
                <a:gd name="connsiteX68" fmla="*/ 82302 w 1035945"/>
                <a:gd name="connsiteY68" fmla="*/ 11658 h 165277"/>
                <a:gd name="connsiteX69" fmla="*/ 11894 w 1035945"/>
                <a:gd name="connsiteY69" fmla="*/ 82981 h 165277"/>
                <a:gd name="connsiteX70" fmla="*/ 82302 w 1035945"/>
                <a:gd name="connsiteY70" fmla="*/ 152933 h 165277"/>
                <a:gd name="connsiteX71" fmla="*/ 132366 w 1035945"/>
                <a:gd name="connsiteY71" fmla="*/ 132588 h 165277"/>
                <a:gd name="connsiteX72" fmla="*/ 140595 w 1035945"/>
                <a:gd name="connsiteY72" fmla="*/ 140360 h 165277"/>
                <a:gd name="connsiteX73" fmla="*/ 82302 w 1035945"/>
                <a:gd name="connsiteY73" fmla="*/ 164363 h 165277"/>
                <a:gd name="connsiteX74" fmla="*/ 6 w 1035945"/>
                <a:gd name="connsiteY74" fmla="*/ 83439 h 165277"/>
                <a:gd name="connsiteX75" fmla="*/ 82302 w 1035945"/>
                <a:gd name="connsiteY75" fmla="*/ 685 h 165277"/>
                <a:gd name="connsiteX76" fmla="*/ 558552 w 1035945"/>
                <a:gd name="connsiteY76" fmla="*/ 0 h 165277"/>
                <a:gd name="connsiteX77" fmla="*/ 639248 w 1035945"/>
                <a:gd name="connsiteY77" fmla="*/ 82753 h 165277"/>
                <a:gd name="connsiteX78" fmla="*/ 558552 w 1035945"/>
                <a:gd name="connsiteY78" fmla="*/ 165277 h 165277"/>
                <a:gd name="connsiteX79" fmla="*/ 477857 w 1035945"/>
                <a:gd name="connsiteY79" fmla="*/ 82296 h 165277"/>
                <a:gd name="connsiteX80" fmla="*/ 558552 w 1035945"/>
                <a:gd name="connsiteY80" fmla="*/ 0 h 1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35945" h="165277">
                  <a:moveTo>
                    <a:pt x="344888" y="13944"/>
                  </a:moveTo>
                  <a:lnTo>
                    <a:pt x="344888" y="90297"/>
                  </a:lnTo>
                  <a:lnTo>
                    <a:pt x="401580" y="90297"/>
                  </a:lnTo>
                  <a:cubicBezTo>
                    <a:pt x="429470" y="90297"/>
                    <a:pt x="441814" y="74523"/>
                    <a:pt x="442043" y="52120"/>
                  </a:cubicBezTo>
                  <a:cubicBezTo>
                    <a:pt x="442271" y="33375"/>
                    <a:pt x="429470" y="13944"/>
                    <a:pt x="402952" y="13944"/>
                  </a:cubicBezTo>
                  <a:lnTo>
                    <a:pt x="344888" y="13944"/>
                  </a:lnTo>
                  <a:close/>
                  <a:moveTo>
                    <a:pt x="558552" y="11430"/>
                  </a:moveTo>
                  <a:cubicBezTo>
                    <a:pt x="512604" y="11430"/>
                    <a:pt x="489744" y="44805"/>
                    <a:pt x="489972" y="82524"/>
                  </a:cubicBezTo>
                  <a:cubicBezTo>
                    <a:pt x="490201" y="118643"/>
                    <a:pt x="513061" y="153847"/>
                    <a:pt x="558552" y="153847"/>
                  </a:cubicBezTo>
                  <a:cubicBezTo>
                    <a:pt x="604272" y="153847"/>
                    <a:pt x="627361" y="118643"/>
                    <a:pt x="627361" y="82524"/>
                  </a:cubicBezTo>
                  <a:cubicBezTo>
                    <a:pt x="627361" y="45491"/>
                    <a:pt x="604501" y="11430"/>
                    <a:pt x="558552" y="11430"/>
                  </a:cubicBezTo>
                  <a:close/>
                  <a:moveTo>
                    <a:pt x="856418" y="2514"/>
                  </a:moveTo>
                  <a:lnTo>
                    <a:pt x="868534" y="2514"/>
                  </a:lnTo>
                  <a:lnTo>
                    <a:pt x="868534" y="162534"/>
                  </a:lnTo>
                  <a:lnTo>
                    <a:pt x="856418" y="162534"/>
                  </a:lnTo>
                  <a:lnTo>
                    <a:pt x="856418" y="2514"/>
                  </a:lnTo>
                  <a:close/>
                  <a:moveTo>
                    <a:pt x="665918" y="2514"/>
                  </a:moveTo>
                  <a:lnTo>
                    <a:pt x="680549" y="2514"/>
                  </a:lnTo>
                  <a:lnTo>
                    <a:pt x="741813" y="95783"/>
                  </a:lnTo>
                  <a:lnTo>
                    <a:pt x="802392" y="2514"/>
                  </a:lnTo>
                  <a:lnTo>
                    <a:pt x="817480" y="2514"/>
                  </a:lnTo>
                  <a:lnTo>
                    <a:pt x="817480" y="162534"/>
                  </a:lnTo>
                  <a:lnTo>
                    <a:pt x="805364" y="162534"/>
                  </a:lnTo>
                  <a:lnTo>
                    <a:pt x="805364" y="20345"/>
                  </a:lnTo>
                  <a:lnTo>
                    <a:pt x="744099" y="114071"/>
                  </a:lnTo>
                  <a:lnTo>
                    <a:pt x="739985" y="114071"/>
                  </a:lnTo>
                  <a:lnTo>
                    <a:pt x="678263" y="20345"/>
                  </a:lnTo>
                  <a:lnTo>
                    <a:pt x="678263" y="162534"/>
                  </a:lnTo>
                  <a:lnTo>
                    <a:pt x="665918" y="162534"/>
                  </a:lnTo>
                  <a:lnTo>
                    <a:pt x="665918" y="2514"/>
                  </a:lnTo>
                  <a:close/>
                  <a:moveTo>
                    <a:pt x="332543" y="2514"/>
                  </a:moveTo>
                  <a:lnTo>
                    <a:pt x="402952" y="2514"/>
                  </a:lnTo>
                  <a:cubicBezTo>
                    <a:pt x="437699" y="2514"/>
                    <a:pt x="455301" y="27432"/>
                    <a:pt x="455530" y="52349"/>
                  </a:cubicBezTo>
                  <a:cubicBezTo>
                    <a:pt x="455759" y="78409"/>
                    <a:pt x="438614" y="101269"/>
                    <a:pt x="403638" y="101269"/>
                  </a:cubicBezTo>
                  <a:lnTo>
                    <a:pt x="460102" y="162534"/>
                  </a:lnTo>
                  <a:lnTo>
                    <a:pt x="443871" y="162534"/>
                  </a:lnTo>
                  <a:lnTo>
                    <a:pt x="388550" y="101955"/>
                  </a:lnTo>
                  <a:lnTo>
                    <a:pt x="344888" y="101955"/>
                  </a:lnTo>
                  <a:lnTo>
                    <a:pt x="344888" y="162534"/>
                  </a:lnTo>
                  <a:lnTo>
                    <a:pt x="332543" y="162534"/>
                  </a:lnTo>
                  <a:lnTo>
                    <a:pt x="332543" y="2514"/>
                  </a:lnTo>
                  <a:close/>
                  <a:moveTo>
                    <a:pt x="170618" y="2514"/>
                  </a:moveTo>
                  <a:lnTo>
                    <a:pt x="182963" y="2514"/>
                  </a:lnTo>
                  <a:lnTo>
                    <a:pt x="182963" y="78638"/>
                  </a:lnTo>
                  <a:lnTo>
                    <a:pt x="284918" y="78638"/>
                  </a:lnTo>
                  <a:lnTo>
                    <a:pt x="284918" y="2514"/>
                  </a:lnTo>
                  <a:lnTo>
                    <a:pt x="297263" y="2514"/>
                  </a:lnTo>
                  <a:lnTo>
                    <a:pt x="297263" y="162534"/>
                  </a:lnTo>
                  <a:lnTo>
                    <a:pt x="284918" y="162534"/>
                  </a:lnTo>
                  <a:lnTo>
                    <a:pt x="284918" y="89839"/>
                  </a:lnTo>
                  <a:lnTo>
                    <a:pt x="182963" y="89839"/>
                  </a:lnTo>
                  <a:lnTo>
                    <a:pt x="182963" y="162534"/>
                  </a:lnTo>
                  <a:lnTo>
                    <a:pt x="170618" y="162534"/>
                  </a:lnTo>
                  <a:lnTo>
                    <a:pt x="170618" y="2514"/>
                  </a:lnTo>
                  <a:close/>
                  <a:moveTo>
                    <a:pt x="977652" y="685"/>
                  </a:moveTo>
                  <a:cubicBezTo>
                    <a:pt x="998684" y="685"/>
                    <a:pt x="1019943" y="8686"/>
                    <a:pt x="1035945" y="24688"/>
                  </a:cubicBezTo>
                  <a:lnTo>
                    <a:pt x="1027487" y="32004"/>
                  </a:lnTo>
                  <a:cubicBezTo>
                    <a:pt x="1013771" y="18288"/>
                    <a:pt x="995712" y="11658"/>
                    <a:pt x="977652" y="11658"/>
                  </a:cubicBezTo>
                  <a:cubicBezTo>
                    <a:pt x="931018" y="11658"/>
                    <a:pt x="907015" y="44577"/>
                    <a:pt x="907244" y="82981"/>
                  </a:cubicBezTo>
                  <a:cubicBezTo>
                    <a:pt x="907701" y="120472"/>
                    <a:pt x="931475" y="152933"/>
                    <a:pt x="977652" y="152933"/>
                  </a:cubicBezTo>
                  <a:cubicBezTo>
                    <a:pt x="995712" y="152933"/>
                    <a:pt x="1014000" y="146075"/>
                    <a:pt x="1027716" y="132588"/>
                  </a:cubicBezTo>
                  <a:lnTo>
                    <a:pt x="1035945" y="140360"/>
                  </a:lnTo>
                  <a:cubicBezTo>
                    <a:pt x="1019943" y="156362"/>
                    <a:pt x="998684" y="164363"/>
                    <a:pt x="977652" y="164363"/>
                  </a:cubicBezTo>
                  <a:cubicBezTo>
                    <a:pt x="923703" y="164363"/>
                    <a:pt x="895585" y="126644"/>
                    <a:pt x="895356" y="83439"/>
                  </a:cubicBezTo>
                  <a:cubicBezTo>
                    <a:pt x="894899" y="40690"/>
                    <a:pt x="922788" y="685"/>
                    <a:pt x="977652" y="685"/>
                  </a:cubicBezTo>
                  <a:close/>
                  <a:moveTo>
                    <a:pt x="82302" y="685"/>
                  </a:moveTo>
                  <a:cubicBezTo>
                    <a:pt x="103334" y="685"/>
                    <a:pt x="124593" y="8686"/>
                    <a:pt x="140595" y="24688"/>
                  </a:cubicBezTo>
                  <a:lnTo>
                    <a:pt x="132137" y="32004"/>
                  </a:lnTo>
                  <a:cubicBezTo>
                    <a:pt x="118421" y="18288"/>
                    <a:pt x="100362" y="11658"/>
                    <a:pt x="82302" y="11658"/>
                  </a:cubicBezTo>
                  <a:cubicBezTo>
                    <a:pt x="35668" y="11658"/>
                    <a:pt x="11665" y="44577"/>
                    <a:pt x="11894" y="82981"/>
                  </a:cubicBezTo>
                  <a:cubicBezTo>
                    <a:pt x="12351" y="120472"/>
                    <a:pt x="36125" y="152933"/>
                    <a:pt x="82302" y="152933"/>
                  </a:cubicBezTo>
                  <a:cubicBezTo>
                    <a:pt x="100362" y="152933"/>
                    <a:pt x="118650" y="146075"/>
                    <a:pt x="132366" y="132588"/>
                  </a:cubicBezTo>
                  <a:lnTo>
                    <a:pt x="140595" y="140360"/>
                  </a:lnTo>
                  <a:cubicBezTo>
                    <a:pt x="124593" y="156362"/>
                    <a:pt x="103334" y="164363"/>
                    <a:pt x="82302" y="164363"/>
                  </a:cubicBezTo>
                  <a:cubicBezTo>
                    <a:pt x="28353" y="164363"/>
                    <a:pt x="235" y="126644"/>
                    <a:pt x="6" y="83439"/>
                  </a:cubicBezTo>
                  <a:cubicBezTo>
                    <a:pt x="-451" y="40690"/>
                    <a:pt x="27438" y="685"/>
                    <a:pt x="82302" y="685"/>
                  </a:cubicBezTo>
                  <a:close/>
                  <a:moveTo>
                    <a:pt x="558552" y="0"/>
                  </a:moveTo>
                  <a:cubicBezTo>
                    <a:pt x="612502" y="0"/>
                    <a:pt x="639477" y="39547"/>
                    <a:pt x="639248" y="82753"/>
                  </a:cubicBezTo>
                  <a:cubicBezTo>
                    <a:pt x="639020" y="124815"/>
                    <a:pt x="612273" y="165277"/>
                    <a:pt x="558552" y="165277"/>
                  </a:cubicBezTo>
                  <a:cubicBezTo>
                    <a:pt x="504831" y="165277"/>
                    <a:pt x="477857" y="124587"/>
                    <a:pt x="477857" y="82296"/>
                  </a:cubicBezTo>
                  <a:cubicBezTo>
                    <a:pt x="477857" y="39319"/>
                    <a:pt x="504603" y="0"/>
                    <a:pt x="558552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2473228" y="7195562"/>
              <a:ext cx="3533386" cy="20518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750"/>
                </a:lnSpc>
                <a:spcBef>
                  <a:spcPts val="1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1" kern="1200" spc="5" noProof="0" dirty="0" err="1">
                  <a:solidFill>
                    <a:schemeClr val="tx1">
                      <a:lumMod val="7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effiCient</a:t>
              </a:r>
              <a:r>
                <a:rPr lang="en-US" sz="700" b="0" i="1" kern="1200" spc="5" noProof="0" dirty="0">
                  <a:solidFill>
                    <a:schemeClr val="tx1">
                      <a:lumMod val="7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 mineral processing and Hydrometallurgical </a:t>
              </a:r>
              <a:r>
                <a:rPr lang="en-US" sz="700" b="0" i="1" kern="1200" spc="5" noProof="0" dirty="0" err="1">
                  <a:solidFill>
                    <a:schemeClr val="tx1">
                      <a:lumMod val="7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RecOvery</a:t>
              </a:r>
              <a:r>
                <a:rPr lang="en-US" sz="700" b="0" i="1" kern="1200" spc="5" noProof="0" dirty="0">
                  <a:solidFill>
                    <a:schemeClr val="tx1">
                      <a:lumMod val="7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 of by-product  Metals from low-grade metal </a:t>
              </a:r>
              <a:r>
                <a:rPr lang="en-US" sz="700" b="0" i="1" kern="1200" spc="5" noProof="0" dirty="0" err="1">
                  <a:solidFill>
                    <a:schemeClr val="tx1">
                      <a:lumMod val="7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contaIning</a:t>
              </a:r>
              <a:r>
                <a:rPr lang="en-US" sz="700" b="0" i="1" kern="1200" spc="5" noProof="0" dirty="0">
                  <a:solidFill>
                    <a:schemeClr val="tx1">
                      <a:lumMod val="7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 </a:t>
              </a:r>
              <a:r>
                <a:rPr lang="en-US" sz="700" b="0" i="1" kern="1200" spc="5" noProof="0" dirty="0" err="1">
                  <a:solidFill>
                    <a:schemeClr val="tx1">
                      <a:lumMod val="7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seCondary</a:t>
              </a:r>
              <a:r>
                <a:rPr lang="en-US" sz="700" b="0" i="1" kern="1200" spc="5" noProof="0" dirty="0">
                  <a:solidFill>
                    <a:schemeClr val="tx1">
                      <a:lumMod val="7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 raw materials</a:t>
              </a:r>
            </a:p>
          </p:txBody>
        </p:sp>
      </p:grp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454991" y="304800"/>
            <a:ext cx="8763000" cy="3903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8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68" r:id="rId3"/>
    <p:sldLayoutId id="2147483676" r:id="rId4"/>
    <p:sldLayoutId id="2147483682" r:id="rId5"/>
    <p:sldLayoutId id="2147483671" r:id="rId6"/>
    <p:sldLayoutId id="2147483673" r:id="rId7"/>
    <p:sldLayoutId id="2147483674" r:id="rId8"/>
    <p:sldLayoutId id="2147483675" r:id="rId9"/>
    <p:sldLayoutId id="2147483677" r:id="rId10"/>
    <p:sldLayoutId id="2147483678" r:id="rId11"/>
    <p:sldLayoutId id="2147483679" r:id="rId12"/>
    <p:sldLayoutId id="2147483681" r:id="rId13"/>
    <p:sldLayoutId id="2147483680" r:id="rId14"/>
    <p:sldLayoutId id="2147483683" r:id="rId15"/>
    <p:sldLayoutId id="2147483684" r:id="rId16"/>
    <p:sldLayoutId id="2147483670" r:id="rId17"/>
    <p:sldLayoutId id="2147483685" r:id="rId18"/>
    <p:sldLayoutId id="2147483686" r:id="rId19"/>
    <p:sldLayoutId id="2147483687" r:id="rId20"/>
  </p:sldLayoutIdLst>
  <p:txStyles>
    <p:titleStyle>
      <a:lvl1pPr eaLnBrk="1" hangingPunct="1">
        <a:defRPr sz="2800" b="1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spcAft>
          <a:spcPts val="1000"/>
        </a:spcAft>
        <a:defRPr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jpeg"/><Relationship Id="rId3" Type="http://schemas.openxmlformats.org/officeDocument/2006/relationships/image" Target="../media/image63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hyperlink" Target="mailto:fero.kukurugya@vito.be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microsoft.com/office/2007/relationships/hdphoto" Target="../media/hdphoto2.wdp"/><Relationship Id="rId10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660400" y="4114800"/>
            <a:ext cx="7958386" cy="1538883"/>
          </a:xfrm>
        </p:spPr>
        <p:txBody>
          <a:bodyPr>
            <a:normAutofit/>
          </a:bodyPr>
          <a:lstStyle/>
          <a:p>
            <a:pPr marL="66675" marR="5080" indent="-54610">
              <a:lnSpc>
                <a:spcPts val="4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Recovering chromium from stainless steel slag and ferrochrome slags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752000" y="6398476"/>
            <a:ext cx="5471000" cy="383324"/>
          </a:xfrm>
        </p:spPr>
        <p:txBody>
          <a:bodyPr>
            <a:normAutofit fontScale="92500"/>
          </a:bodyPr>
          <a:lstStyle/>
          <a:p>
            <a:pPr lvl="0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Frantisek Kukurugya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Liesbeth Horckmans, Jeroen Spooren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/>
          </p:nvPr>
        </p:nvSpPr>
        <p:spPr>
          <a:xfrm>
            <a:off x="745356" y="6839208"/>
            <a:ext cx="3951288" cy="246221"/>
          </a:xfrm>
        </p:spPr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VITO NV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600" y="6398476"/>
            <a:ext cx="1872000" cy="6119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D02F4-B93E-435D-8159-977FA8E1CE3B}"/>
              </a:ext>
            </a:extLst>
          </p:cNvPr>
          <p:cNvSpPr txBox="1"/>
          <p:nvPr/>
        </p:nvSpPr>
        <p:spPr>
          <a:xfrm>
            <a:off x="3708400" y="2743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International Slag Valorization Symposium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Mechelen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02-04/04/2019</a:t>
            </a:r>
            <a:endParaRPr lang="LID4096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2B85176-B675-41C1-8222-BE200EBE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75" y="3514725"/>
            <a:ext cx="4759324" cy="32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817ABD-802E-4193-A774-36FE7B13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separation – HC FeCr slag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Y:\Unit_MAT\_ART\Projecten\1610538-01_CHROMIC_ART\3 Project Execution\WP2 - Physical separation\ASG_18108\Photo_WP2\IMG_2191.JPG">
            <a:extLst>
              <a:ext uri="{FF2B5EF4-FFF2-40B4-BE49-F238E27FC236}">
                <a16:creationId xmlns:a16="http://schemas.microsoft.com/office/drawing/2014/main" id="{1B305524-7A7B-43CB-8246-A063A9E3A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0308" y="889083"/>
            <a:ext cx="1873445" cy="19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3477AF7-14AA-4AAB-AFCC-4E76F362B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2870006"/>
            <a:ext cx="3686234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340648F-EF3D-433C-BEA9-5460AD9B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399" y="866775"/>
            <a:ext cx="419314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F05CE1-4253-4D24-A17C-E760936F691C}"/>
              </a:ext>
            </a:extLst>
          </p:cNvPr>
          <p:cNvSpPr txBox="1"/>
          <p:nvPr/>
        </p:nvSpPr>
        <p:spPr>
          <a:xfrm>
            <a:off x="3965634" y="6640417"/>
            <a:ext cx="538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– 75% Cr recovery in M(Ferrite) fractions</a:t>
            </a:r>
            <a:endParaRPr lang="LID4096" sz="14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59041D-3E6B-476D-A108-C90A58C1C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39"/>
          <a:stretch/>
        </p:blipFill>
        <p:spPr>
          <a:xfrm>
            <a:off x="2260600" y="3314700"/>
            <a:ext cx="7516247" cy="3733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611B5D-EDEF-4BB9-B1A3-4E08AD95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separation – HC FeCr slag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E63F3-B50C-4794-A7B9-2F023A82B4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91" y="914400"/>
            <a:ext cx="2473212" cy="1756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90414A-CA28-4083-A0BF-B19AF7E7561C}"/>
              </a:ext>
            </a:extLst>
          </p:cNvPr>
          <p:cNvSpPr/>
          <p:nvPr/>
        </p:nvSpPr>
        <p:spPr>
          <a:xfrm>
            <a:off x="383153" y="2645904"/>
            <a:ext cx="2508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stroke speed = 250 rpm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washing water = 1000 L/h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feed water = 250 L/h</a:t>
            </a:r>
            <a:endParaRPr lang="LID4096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EDC1B-3075-438F-8C3B-12A8BE0A2FCD}"/>
              </a:ext>
            </a:extLst>
          </p:cNvPr>
          <p:cNvSpPr txBox="1"/>
          <p:nvPr/>
        </p:nvSpPr>
        <p:spPr>
          <a:xfrm>
            <a:off x="4622800" y="914400"/>
            <a:ext cx="28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output fractions</a:t>
            </a:r>
            <a:endParaRPr lang="LID4096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14C215-2A77-42B4-80C7-A286954944F0}"/>
              </a:ext>
            </a:extLst>
          </p:cNvPr>
          <p:cNvGrpSpPr/>
          <p:nvPr/>
        </p:nvGrpSpPr>
        <p:grpSpPr>
          <a:xfrm>
            <a:off x="2954733" y="1302932"/>
            <a:ext cx="6952010" cy="1803021"/>
            <a:chOff x="4290632" y="882008"/>
            <a:chExt cx="7505753" cy="20542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303257-7B9A-4869-95F1-CA998B08F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7076"/>
            <a:stretch/>
          </p:blipFill>
          <p:spPr>
            <a:xfrm>
              <a:off x="4363905" y="882008"/>
              <a:ext cx="7292237" cy="13921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1AA82A-B4F1-45BB-8517-3E52CB7C3F7B}"/>
                </a:ext>
              </a:extLst>
            </p:cNvPr>
            <p:cNvSpPr txBox="1"/>
            <p:nvPr/>
          </p:nvSpPr>
          <p:spPr>
            <a:xfrm>
              <a:off x="4290632" y="2334237"/>
              <a:ext cx="1596423" cy="59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Fraction 1</a:t>
              </a:r>
            </a:p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(56.0 wt.%)</a:t>
              </a:r>
              <a:endParaRPr lang="LID4096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1E224F-5369-4983-AB2B-76C785551CD3}"/>
                </a:ext>
              </a:extLst>
            </p:cNvPr>
            <p:cNvSpPr txBox="1"/>
            <p:nvPr/>
          </p:nvSpPr>
          <p:spPr>
            <a:xfrm>
              <a:off x="6089178" y="2340121"/>
              <a:ext cx="1558737" cy="59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Fraction 2</a:t>
              </a:r>
            </a:p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(32.4 wt.%)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8D6442-1DCE-4DA4-8680-386D6D2A104F}"/>
                </a:ext>
              </a:extLst>
            </p:cNvPr>
            <p:cNvSpPr txBox="1"/>
            <p:nvPr/>
          </p:nvSpPr>
          <p:spPr>
            <a:xfrm>
              <a:off x="7626905" y="2334237"/>
              <a:ext cx="1558737" cy="59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Fraction 3</a:t>
              </a:r>
            </a:p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(11.3 wt.%)</a:t>
              </a:r>
              <a:endParaRPr lang="LID4096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29D8B1-01F3-4B35-B409-D2FE87B88B7D}"/>
                </a:ext>
              </a:extLst>
            </p:cNvPr>
            <p:cNvSpPr txBox="1"/>
            <p:nvPr/>
          </p:nvSpPr>
          <p:spPr>
            <a:xfrm>
              <a:off x="8948127" y="2328354"/>
              <a:ext cx="1760935" cy="59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Fraction 4</a:t>
              </a:r>
            </a:p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(0.2 wt.%)</a:t>
              </a:r>
              <a:endParaRPr lang="LID4096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422016-8C80-4FAC-A245-ABF614164A52}"/>
                </a:ext>
              </a:extLst>
            </p:cNvPr>
            <p:cNvSpPr txBox="1"/>
            <p:nvPr/>
          </p:nvSpPr>
          <p:spPr>
            <a:xfrm>
              <a:off x="10309160" y="2334237"/>
              <a:ext cx="1487225" cy="59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Fraction 5</a:t>
              </a:r>
            </a:p>
            <a:p>
              <a:pPr algn="ctr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(0.1 wt.%)</a:t>
              </a:r>
              <a:endParaRPr lang="LID4096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4">
            <a:extLst>
              <a:ext uri="{FF2B5EF4-FFF2-40B4-BE49-F238E27FC236}">
                <a16:creationId xmlns:a16="http://schemas.microsoft.com/office/drawing/2014/main" id="{7D52EB4D-78DB-4E77-9EA9-550F080662AD}"/>
              </a:ext>
            </a:extLst>
          </p:cNvPr>
          <p:cNvSpPr txBox="1"/>
          <p:nvPr/>
        </p:nvSpPr>
        <p:spPr>
          <a:xfrm>
            <a:off x="5898490" y="3804664"/>
            <a:ext cx="1543050" cy="51435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Cr recovery</a:t>
            </a:r>
          </a:p>
          <a:p>
            <a:pPr algn="ctr"/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en-US" sz="1200" b="1" i="1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 recovery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3E30A77E-DC5C-40FA-8978-04A1C70D8836}"/>
              </a:ext>
            </a:extLst>
          </p:cNvPr>
          <p:cNvSpPr txBox="1"/>
          <p:nvPr/>
        </p:nvSpPr>
        <p:spPr>
          <a:xfrm>
            <a:off x="7340657" y="3491138"/>
            <a:ext cx="1543050" cy="504826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Cr recovery</a:t>
            </a:r>
          </a:p>
          <a:p>
            <a:pPr algn="ctr"/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r>
              <a:rPr lang="en-US" sz="1200" b="1" i="1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 recovery</a:t>
            </a:r>
          </a:p>
        </p:txBody>
      </p:sp>
    </p:spTree>
    <p:extLst>
      <p:ext uri="{BB962C8B-B14F-4D97-AF65-F5344CB8AC3E}">
        <p14:creationId xmlns:p14="http://schemas.microsoft.com/office/powerpoint/2010/main" val="319603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2062AC-74E4-4FE6-895A-C34FB7E2878F}"/>
              </a:ext>
            </a:extLst>
          </p:cNvPr>
          <p:cNvSpPr txBox="1"/>
          <p:nvPr/>
        </p:nvSpPr>
        <p:spPr>
          <a:xfrm>
            <a:off x="1574800" y="322897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leaching</a:t>
            </a:r>
            <a:endParaRPr lang="LID4096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4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2C9D0-2748-418C-9A7D-4CEDC17F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91" y="304800"/>
            <a:ext cx="9622596" cy="390375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Selective leaching</a:t>
            </a:r>
            <a:endParaRPr 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0E74B-95AB-4822-9B5D-5359A42EB915}"/>
              </a:ext>
            </a:extLst>
          </p:cNvPr>
          <p:cNvSpPr txBox="1"/>
          <p:nvPr/>
        </p:nvSpPr>
        <p:spPr>
          <a:xfrm>
            <a:off x="454991" y="5447444"/>
            <a:ext cx="896841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MW heating = fast, selective and effective heating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Alkaline leaching was selected to avoid of matrix dissolution</a:t>
            </a:r>
            <a:endParaRPr lang="LID4096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4C653-AA7D-4D99-9280-8179E17C1F1E}"/>
              </a:ext>
            </a:extLst>
          </p:cNvPr>
          <p:cNvSpPr txBox="1"/>
          <p:nvPr/>
        </p:nvSpPr>
        <p:spPr>
          <a:xfrm>
            <a:off x="486741" y="1131514"/>
            <a:ext cx="8174659" cy="1114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822960">
              <a:lnSpc>
                <a:spcPct val="200000"/>
              </a:lnSpc>
              <a:buAutoNum type="arabicPeriod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 assisted leaching  =&gt;  100 – 200°C </a:t>
            </a:r>
          </a:p>
          <a:p>
            <a:pPr marL="342900" indent="-342900" defTabSz="822960">
              <a:lnSpc>
                <a:spcPct val="200000"/>
              </a:lnSpc>
              <a:buAutoNum type="arabicPeriod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 assisted roasting followed by water leaching  =&gt;  ≥200 °C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7A5AE1-E15C-4615-9DD9-5302A7AA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250" y="2909670"/>
            <a:ext cx="2277260" cy="199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F78B3-A439-4FCB-9D39-2488C68D58CF}"/>
              </a:ext>
            </a:extLst>
          </p:cNvPr>
          <p:cNvSpPr txBox="1"/>
          <p:nvPr/>
        </p:nvSpPr>
        <p:spPr>
          <a:xfrm>
            <a:off x="1130604" y="4842929"/>
            <a:ext cx="33803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FlexiWave – MW assisted leaching </a:t>
            </a:r>
            <a:endParaRPr lang="en-BE" sz="144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lh3.googleusercontent.com/4caopQRkKORvEZ0-hiiIqpuPrghARN1zAsUIa8FgnqvPD5PwcNwpbF27iUIStZzmtRwvD0vJwnCJmsoD8tcKcNXntr20MhTOtLLY1OLNtm1WgczKUYUz6QMoNA_jVgsc9-TH0H5VUYwx9r2L92TBtxxSL9eZKdIH1zu6HF2gcz7teBt4loxoOBzXXMSLK5swKMDgLoMfUzpYM6DlBaJXsMsftE3sNsQj2kxwTityEzXoKz0BB450wI7QZbJ65RZKkdiKEiLA0ViXU1KKoJ2x-htMZ1ej5E2gLvY7DeVUM-DtKND4mpkJ8ZsNm38LFelPXDchOdywowknD0YGhgOW2SBhwSkKHonTiRdMoz2jJNR1cbj7Fh-SwAU2ZFsFY43Q9mqLonm3NWR1uOYlryMLY8NfpwFr99Ds_XxpxmM9gN4ZJos6cikUQsXf9oD2f74i1uIpcAXa8SIsGIAJM1Mp_G5Pr4XXcU973ddhCbp1a13wYTLIDrpfoLH2JBtZstkJEgZwuKNi1Gg5mfTDYTlKLULDF-JT0yxDtWsJ-MErpcjXm26zm188rln4ZrsmCOi7T08vtfrIxhFvRyLZLVq-eeDDtfYwjgi6_pfcAMuvQOuV2YShYQ=w1636-h920-no">
            <a:extLst>
              <a:ext uri="{FF2B5EF4-FFF2-40B4-BE49-F238E27FC236}">
                <a16:creationId xmlns:a16="http://schemas.microsoft.com/office/drawing/2014/main" id="{1341517E-4F8B-4234-84BF-9A7661C56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8025" y="2997623"/>
            <a:ext cx="3123081" cy="17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18D6F9-9102-4C26-9517-1E36E63BCCB0}"/>
              </a:ext>
            </a:extLst>
          </p:cNvPr>
          <p:cNvSpPr txBox="1"/>
          <p:nvPr/>
        </p:nvSpPr>
        <p:spPr>
          <a:xfrm>
            <a:off x="4618025" y="4837137"/>
            <a:ext cx="33803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PyroWave – MW assisted roasting</a:t>
            </a:r>
            <a:endParaRPr lang="en-BE" sz="144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5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3CA68B-8F84-4E55-BC0D-3FA9BA1D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assisted leaching – CS slag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045CD-82BA-44E0-8045-3F832271608C}"/>
              </a:ext>
            </a:extLst>
          </p:cNvPr>
          <p:cNvSpPr txBox="1"/>
          <p:nvPr/>
        </p:nvSpPr>
        <p:spPr>
          <a:xfrm>
            <a:off x="454991" y="887244"/>
            <a:ext cx="482003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alkaline source (NaOH) addition</a:t>
            </a:r>
            <a:endParaRPr lang="nl-BE" sz="144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F7D32F-D269-4A76-9509-12FD519559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778" y="3148547"/>
            <a:ext cx="4766622" cy="33284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CC8D95-5716-4594-8FAC-73C073034CFB}"/>
              </a:ext>
            </a:extLst>
          </p:cNvPr>
          <p:cNvSpPr txBox="1"/>
          <p:nvPr/>
        </p:nvSpPr>
        <p:spPr>
          <a:xfrm>
            <a:off x="6597993" y="3533001"/>
            <a:ext cx="164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728 mg/L Cr</a:t>
            </a:r>
            <a:endParaRPr lang="LID4096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9A3906-8FC6-48B9-8E76-64DC219F1190}"/>
              </a:ext>
            </a:extLst>
          </p:cNvPr>
          <p:cNvSpPr txBox="1"/>
          <p:nvPr/>
        </p:nvSpPr>
        <p:spPr>
          <a:xfrm>
            <a:off x="8223783" y="4518560"/>
            <a:ext cx="157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455 mg/L Cr</a:t>
            </a:r>
            <a:endParaRPr lang="LID4096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D88C2F-9122-479B-A31E-CCF0949285DB}"/>
              </a:ext>
            </a:extLst>
          </p:cNvPr>
          <p:cNvGrpSpPr/>
          <p:nvPr/>
        </p:nvGrpSpPr>
        <p:grpSpPr>
          <a:xfrm>
            <a:off x="3579288" y="4315428"/>
            <a:ext cx="1333445" cy="483385"/>
            <a:chOff x="4624498" y="4226068"/>
            <a:chExt cx="1333445" cy="483385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4EE72C14-BE5E-4AAB-9E3E-8015A4C7CA35}"/>
                </a:ext>
              </a:extLst>
            </p:cNvPr>
            <p:cNvSpPr/>
            <p:nvPr/>
          </p:nvSpPr>
          <p:spPr>
            <a:xfrm>
              <a:off x="4624498" y="4432454"/>
              <a:ext cx="1333445" cy="27699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877613-AD7B-410C-838E-0363026FC066}"/>
                </a:ext>
              </a:extLst>
            </p:cNvPr>
            <p:cNvSpPr txBox="1"/>
            <p:nvPr/>
          </p:nvSpPr>
          <p:spPr>
            <a:xfrm>
              <a:off x="4624499" y="4226068"/>
              <a:ext cx="1231331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20" i="1" dirty="0"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endParaRPr lang="en-BE" sz="162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539B98-C4A0-49C5-9272-45B06013D92A}"/>
              </a:ext>
            </a:extLst>
          </p:cNvPr>
          <p:cNvSpPr txBox="1"/>
          <p:nvPr/>
        </p:nvSpPr>
        <p:spPr>
          <a:xfrm>
            <a:off x="330200" y="5641979"/>
            <a:ext cx="5130800" cy="116955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Cr extraction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1h MW treatment + 1h washing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dissolution of Al and Ca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1%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&lt;7.5mg/L V;  &lt;10 mg/L Mo, &lt;40 mg/L Si, &lt;100 mg/L 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8DAC28-2F36-4F05-9201-14F0585F0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2" y="1414742"/>
            <a:ext cx="9578010" cy="34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D711D-1D91-4823-930D-08954293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roasting and water leaching – SS slag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CC5AD5-5C63-4F59-8510-ABA683E512ED}"/>
              </a:ext>
            </a:extLst>
          </p:cNvPr>
          <p:cNvGrpSpPr/>
          <p:nvPr/>
        </p:nvGrpSpPr>
        <p:grpSpPr>
          <a:xfrm>
            <a:off x="4977813" y="990643"/>
            <a:ext cx="5167160" cy="4876757"/>
            <a:chOff x="4836491" y="1688209"/>
            <a:chExt cx="4898826" cy="487675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0B225D-96D9-43DF-9035-A5209F042694}"/>
                </a:ext>
              </a:extLst>
            </p:cNvPr>
            <p:cNvSpPr/>
            <p:nvPr/>
          </p:nvSpPr>
          <p:spPr>
            <a:xfrm>
              <a:off x="4927599" y="1688209"/>
              <a:ext cx="4735478" cy="4876757"/>
            </a:xfrm>
            <a:prstGeom prst="rect">
              <a:avLst/>
            </a:prstGeom>
            <a:solidFill>
              <a:srgbClr val="3F8ED4">
                <a:alpha val="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22776E00-B030-4838-A98E-D0059692D4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9840" y="2170384"/>
              <a:ext cx="4735477" cy="3054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5BA5AD-3590-46BA-80F3-D3CE3785B472}"/>
                </a:ext>
              </a:extLst>
            </p:cNvPr>
            <p:cNvSpPr txBox="1"/>
            <p:nvPr/>
          </p:nvSpPr>
          <p:spPr>
            <a:xfrm>
              <a:off x="4836491" y="1801052"/>
              <a:ext cx="2598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endParaRPr lang="en-B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ACAE6D-CBB4-473F-80D9-BBAF9710E111}"/>
              </a:ext>
            </a:extLst>
          </p:cNvPr>
          <p:cNvSpPr txBox="1"/>
          <p:nvPr/>
        </p:nvSpPr>
        <p:spPr>
          <a:xfrm>
            <a:off x="5054600" y="4618776"/>
            <a:ext cx="5014174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95% Cr extraction was achieved with limited dissolution  (&lt;100 ppm) of Al, Ca and Mn </a:t>
            </a:r>
          </a:p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 content in solid residue decreases from 2% to 0.2%</a:t>
            </a:r>
            <a:endParaRPr kumimoji="0" lang="nl-BE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B1BC870-CDF6-4F1F-9C51-1E390FCA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43" y="990643"/>
            <a:ext cx="4743171" cy="178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Down Arrow 6">
            <a:extLst>
              <a:ext uri="{FF2B5EF4-FFF2-40B4-BE49-F238E27FC236}">
                <a16:creationId xmlns:a16="http://schemas.microsoft.com/office/drawing/2014/main" id="{342CFC95-2863-4C25-B7CD-FD6E74A28819}"/>
              </a:ext>
            </a:extLst>
          </p:cNvPr>
          <p:cNvSpPr/>
          <p:nvPr/>
        </p:nvSpPr>
        <p:spPr>
          <a:xfrm>
            <a:off x="2413000" y="2903445"/>
            <a:ext cx="421490" cy="3391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4F93AD-0DB8-454B-BEC3-2D376906E247}"/>
              </a:ext>
            </a:extLst>
          </p:cNvPr>
          <p:cNvSpPr txBox="1"/>
          <p:nvPr/>
        </p:nvSpPr>
        <p:spPr>
          <a:xfrm>
            <a:off x="12700" y="3344144"/>
            <a:ext cx="5369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Conventional roasting 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400°C for 2h (heating rate 120°C/h)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MW roasting: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400°C for 30 min. (+ heating time 10 min)</a:t>
            </a:r>
            <a:endParaRPr kumimoji="0" lang="nl-BE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own Arrow 6">
            <a:extLst>
              <a:ext uri="{FF2B5EF4-FFF2-40B4-BE49-F238E27FC236}">
                <a16:creationId xmlns:a16="http://schemas.microsoft.com/office/drawing/2014/main" id="{937A98B9-C333-40CE-86AA-6341E2B0FCED}"/>
              </a:ext>
            </a:extLst>
          </p:cNvPr>
          <p:cNvSpPr/>
          <p:nvPr/>
        </p:nvSpPr>
        <p:spPr>
          <a:xfrm>
            <a:off x="2416175" y="4211691"/>
            <a:ext cx="421490" cy="3391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B8A799-AD8F-4599-9472-A44972909502}"/>
              </a:ext>
            </a:extLst>
          </p:cNvPr>
          <p:cNvSpPr/>
          <p:nvPr/>
        </p:nvSpPr>
        <p:spPr>
          <a:xfrm>
            <a:off x="1202651" y="4611311"/>
            <a:ext cx="2842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leaching: 50°C, L/S=10, 1h</a:t>
            </a:r>
            <a:endParaRPr lang="nl-BE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own Arrow 6">
            <a:extLst>
              <a:ext uri="{FF2B5EF4-FFF2-40B4-BE49-F238E27FC236}">
                <a16:creationId xmlns:a16="http://schemas.microsoft.com/office/drawing/2014/main" id="{39837CC2-8583-4380-A244-CAF19D6C4E6A}"/>
              </a:ext>
            </a:extLst>
          </p:cNvPr>
          <p:cNvSpPr/>
          <p:nvPr/>
        </p:nvSpPr>
        <p:spPr>
          <a:xfrm>
            <a:off x="2413000" y="4990316"/>
            <a:ext cx="421490" cy="3391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689B9B-4966-45A1-BC5F-90D14CAF81DE}"/>
              </a:ext>
            </a:extLst>
          </p:cNvPr>
          <p:cNvSpPr txBox="1"/>
          <p:nvPr/>
        </p:nvSpPr>
        <p:spPr>
          <a:xfrm>
            <a:off x="1490246" y="5400672"/>
            <a:ext cx="223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Analysis (XRF, ICP-OES)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5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704C7B-CCC8-43D2-8B47-867653BC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90" y="304800"/>
            <a:ext cx="9044609" cy="390375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assisted roasting and water leaching – SS slag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4BDD041-1D6C-47B9-B7DB-97DA7D78878E}"/>
              </a:ext>
            </a:extLst>
          </p:cNvPr>
          <p:cNvSpPr txBox="1"/>
          <p:nvPr/>
        </p:nvSpPr>
        <p:spPr>
          <a:xfrm>
            <a:off x="454990" y="914400"/>
            <a:ext cx="4167809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description:</a:t>
            </a:r>
          </a:p>
          <a:p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- 3g sample + 2g NaOH</a:t>
            </a:r>
          </a:p>
          <a:p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- 3g sample + 2g NaOH + 0.2g NaNO</a:t>
            </a:r>
            <a:r>
              <a:rPr lang="en-US" sz="1400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BE" sz="1400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- 3g sample + 1.5g NaOH + 0.2g NaNO</a:t>
            </a:r>
            <a:r>
              <a:rPr lang="en-US" sz="1400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- 3g sample + 1g NaOH + 0.2g NaNO</a:t>
            </a:r>
            <a:r>
              <a:rPr lang="en-US" sz="1400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- 3g sample + 0.5g NaOH + 0.2g NaNO</a:t>
            </a:r>
            <a:r>
              <a:rPr lang="en-US" sz="1400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FFB010-02B9-4040-A891-B2E539E45197}"/>
                  </a:ext>
                </a:extLst>
              </p:cNvPr>
              <p:cNvSpPr txBox="1"/>
              <p:nvPr/>
            </p:nvSpPr>
            <p:spPr>
              <a:xfrm>
                <a:off x="331782" y="2764147"/>
                <a:ext cx="4777410" cy="40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MgCr</a:t>
                </a:r>
                <a:r>
                  <a:rPr lang="en-US" sz="14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14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+ 4NaOH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14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2(g)</a:t>
                </a:r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MgO + </a:t>
                </a:r>
                <a:r>
                  <a:rPr lang="en-US" sz="1400" b="1" i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2Na</a:t>
                </a:r>
                <a:r>
                  <a:rPr lang="en-US" sz="1400" b="1" i="1" baseline="-250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b="1" i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CrO</a:t>
                </a:r>
                <a:r>
                  <a:rPr lang="en-US" sz="1400" b="1" i="1" baseline="-250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+ 2H</a:t>
                </a:r>
                <a:r>
                  <a:rPr lang="en-US" sz="14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BE" sz="1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FFB010-02B9-4040-A891-B2E539E45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2" y="2764147"/>
                <a:ext cx="4777410" cy="402482"/>
              </a:xfrm>
              <a:prstGeom prst="rect">
                <a:avLst/>
              </a:prstGeom>
              <a:blipFill>
                <a:blip r:embed="rId2"/>
                <a:stretch>
                  <a:fillRect l="-383" b="-454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0BEAA56-459B-470E-B1BC-268826647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90" y="4350723"/>
            <a:ext cx="1577010" cy="1087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7800C-A8AA-443B-B97E-7B516E856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90" y="3301380"/>
            <a:ext cx="1348410" cy="949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18BC0E-F7F4-4BF7-88E1-2FBFF0FB19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63" y="5619167"/>
            <a:ext cx="1955935" cy="1010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756A6-8B9C-4525-A5C1-82128D6E812F}"/>
              </a:ext>
            </a:extLst>
          </p:cNvPr>
          <p:cNvSpPr txBox="1"/>
          <p:nvPr/>
        </p:nvSpPr>
        <p:spPr>
          <a:xfrm>
            <a:off x="1861442" y="3547120"/>
            <a:ext cx="1727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roasting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E072F-3E37-4483-8091-3854BECB187B}"/>
              </a:ext>
            </a:extLst>
          </p:cNvPr>
          <p:cNvSpPr txBox="1"/>
          <p:nvPr/>
        </p:nvSpPr>
        <p:spPr>
          <a:xfrm>
            <a:off x="1498600" y="4725311"/>
            <a:ext cx="241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Leachate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(after washing)</a:t>
            </a:r>
            <a:endParaRPr lang="en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CB51-19B3-45C2-80A1-2D1B42DF616F}"/>
              </a:ext>
            </a:extLst>
          </p:cNvPr>
          <p:cNvSpPr txBox="1"/>
          <p:nvPr/>
        </p:nvSpPr>
        <p:spPr>
          <a:xfrm>
            <a:off x="2260600" y="5857335"/>
            <a:ext cx="181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Solid residue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(after washing)</a:t>
            </a:r>
            <a:endParaRPr lang="en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205B6-C785-47C9-A325-15D9FE9F374A}"/>
              </a:ext>
            </a:extLst>
          </p:cNvPr>
          <p:cNvGrpSpPr/>
          <p:nvPr/>
        </p:nvGrpSpPr>
        <p:grpSpPr>
          <a:xfrm>
            <a:off x="5022009" y="1232410"/>
            <a:ext cx="4352479" cy="2448542"/>
            <a:chOff x="4922049" y="929681"/>
            <a:chExt cx="5126503" cy="31254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BAD85D-9568-4890-9964-F193DA5FA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2049" y="929681"/>
              <a:ext cx="5126503" cy="3125474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02E40E-FBBA-479F-96E9-A6AB78B0FD3A}"/>
                </a:ext>
              </a:extLst>
            </p:cNvPr>
            <p:cNvCxnSpPr/>
            <p:nvPr/>
          </p:nvCxnSpPr>
          <p:spPr>
            <a:xfrm>
              <a:off x="5780624" y="1541244"/>
              <a:ext cx="38884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25F61-294F-4C29-B1AB-DB486BB5AB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24"/>
          <a:stretch/>
        </p:blipFill>
        <p:spPr>
          <a:xfrm>
            <a:off x="5096492" y="3885010"/>
            <a:ext cx="4277996" cy="24632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93FC2D-7B5E-45B9-9C1F-9B9725330C66}"/>
              </a:ext>
            </a:extLst>
          </p:cNvPr>
          <p:cNvSpPr txBox="1"/>
          <p:nvPr/>
        </p:nvSpPr>
        <p:spPr>
          <a:xfrm>
            <a:off x="5018388" y="652371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50-180 mg/L Al;	40-150 mg/L Mn	70-230 mg/L Si </a:t>
            </a:r>
          </a:p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50-90 mg/L Ca; 	10-12 mg/L V</a:t>
            </a:r>
            <a:endParaRPr lang="en-BE" sz="12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7CF16C-86FC-4906-B580-BCB704F5E756}"/>
              </a:ext>
            </a:extLst>
          </p:cNvPr>
          <p:cNvSpPr txBox="1"/>
          <p:nvPr/>
        </p:nvSpPr>
        <p:spPr>
          <a:xfrm>
            <a:off x="9097511" y="1568401"/>
            <a:ext cx="5539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n-BE" sz="126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1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EFF816-345C-42CE-B2DF-03083791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assisted roasting and water leaching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8184F-2AF4-435B-967B-5C39BDE6AE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68" y="1339059"/>
            <a:ext cx="2795432" cy="3031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396AC-83CF-4C7D-9629-6F59DD9AFF1A}"/>
              </a:ext>
            </a:extLst>
          </p:cNvPr>
          <p:cNvSpPr txBox="1"/>
          <p:nvPr/>
        </p:nvSpPr>
        <p:spPr>
          <a:xfrm>
            <a:off x="334807" y="88569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it possible to reduce roasting temperature?</a:t>
            </a:r>
            <a:endParaRPr kumimoji="0" lang="LID4096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5BDFC-691C-4925-BFB2-CA3A3AA844E5}"/>
              </a:ext>
            </a:extLst>
          </p:cNvPr>
          <p:cNvGrpSpPr/>
          <p:nvPr/>
        </p:nvGrpSpPr>
        <p:grpSpPr>
          <a:xfrm>
            <a:off x="3098800" y="1322958"/>
            <a:ext cx="7061200" cy="3319825"/>
            <a:chOff x="2870200" y="3505200"/>
            <a:chExt cx="7061200" cy="33198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DC1EED-6D9B-4F67-9DE6-6DFB42895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0200" y="3505200"/>
              <a:ext cx="6858000" cy="331982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A93DF9-CD33-43D5-B587-72DD7221D448}"/>
                </a:ext>
              </a:extLst>
            </p:cNvPr>
            <p:cNvCxnSpPr>
              <a:cxnSpLocks/>
            </p:cNvCxnSpPr>
            <p:nvPr/>
          </p:nvCxnSpPr>
          <p:spPr>
            <a:xfrm>
              <a:off x="3479800" y="4004976"/>
              <a:ext cx="6096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50F8C9-258C-4EAC-B5D1-744542E02F7F}"/>
                </a:ext>
              </a:extLst>
            </p:cNvPr>
            <p:cNvSpPr txBox="1"/>
            <p:nvPr/>
          </p:nvSpPr>
          <p:spPr>
            <a:xfrm>
              <a:off x="9138096" y="3700790"/>
              <a:ext cx="7933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90% Cr</a:t>
              </a:r>
              <a:endParaRPr kumimoji="0" lang="en-BE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38561-1B45-429C-8338-93EC9606B221}"/>
                </a:ext>
              </a:extLst>
            </p:cNvPr>
            <p:cNvSpPr/>
            <p:nvPr/>
          </p:nvSpPr>
          <p:spPr>
            <a:xfrm>
              <a:off x="4089400" y="4744468"/>
              <a:ext cx="318931" cy="1808732"/>
            </a:xfrm>
            <a:prstGeom prst="rect">
              <a:avLst/>
            </a:prstGeom>
            <a:noFill/>
            <a:ln>
              <a:solidFill>
                <a:srgbClr val="DBE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D69A6F-9B2D-4008-AA79-ACA557AD83D6}"/>
                </a:ext>
              </a:extLst>
            </p:cNvPr>
            <p:cNvSpPr/>
            <p:nvPr/>
          </p:nvSpPr>
          <p:spPr>
            <a:xfrm>
              <a:off x="6120684" y="4224011"/>
              <a:ext cx="318931" cy="2329189"/>
            </a:xfrm>
            <a:prstGeom prst="rect">
              <a:avLst/>
            </a:prstGeom>
            <a:noFill/>
            <a:ln>
              <a:solidFill>
                <a:srgbClr val="DBE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916997-1ABC-461C-88A0-CDDF9FBBA2F3}"/>
                </a:ext>
              </a:extLst>
            </p:cNvPr>
            <p:cNvSpPr/>
            <p:nvPr/>
          </p:nvSpPr>
          <p:spPr>
            <a:xfrm>
              <a:off x="8171018" y="4000517"/>
              <a:ext cx="318931" cy="2552673"/>
            </a:xfrm>
            <a:prstGeom prst="rect">
              <a:avLst/>
            </a:prstGeom>
            <a:noFill/>
            <a:ln>
              <a:solidFill>
                <a:srgbClr val="DBE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D0E5114-5C2E-41B5-BC25-59BADC387896}"/>
              </a:ext>
            </a:extLst>
          </p:cNvPr>
          <p:cNvSpPr txBox="1"/>
          <p:nvPr/>
        </p:nvSpPr>
        <p:spPr>
          <a:xfrm>
            <a:off x="4217831" y="1465043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200°C</a:t>
            </a:r>
            <a:endParaRPr kumimoji="0" lang="LID4096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50EB2-0195-4EBE-ABF2-1B71A8E60228}"/>
              </a:ext>
            </a:extLst>
          </p:cNvPr>
          <p:cNvSpPr txBox="1"/>
          <p:nvPr/>
        </p:nvSpPr>
        <p:spPr>
          <a:xfrm>
            <a:off x="6418865" y="1465043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300°C</a:t>
            </a:r>
            <a:endParaRPr kumimoji="0" lang="LID4096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E9DD4-EA34-4A27-901C-10F788051661}"/>
              </a:ext>
            </a:extLst>
          </p:cNvPr>
          <p:cNvSpPr txBox="1"/>
          <p:nvPr/>
        </p:nvSpPr>
        <p:spPr>
          <a:xfrm>
            <a:off x="8398633" y="146838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400°C</a:t>
            </a:r>
            <a:endParaRPr kumimoji="0" lang="LID4096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912B26-8B5C-4717-A277-11D2F854C1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31" y="4586984"/>
            <a:ext cx="3962400" cy="22057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05B0FC-3C15-427C-94DE-F8011CCB9F02}"/>
              </a:ext>
            </a:extLst>
          </p:cNvPr>
          <p:cNvSpPr txBox="1"/>
          <p:nvPr/>
        </p:nvSpPr>
        <p:spPr>
          <a:xfrm>
            <a:off x="4318000" y="4894868"/>
            <a:ext cx="54864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Mixing with small amount of water ensure proper contact of reagents with Cr-spinel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Reaction with KOH has more negative ΔG values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additional oxidant needed when KOH is used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5FC14E-5A25-4C63-A2D3-FA513354A9A9}"/>
                  </a:ext>
                </a:extLst>
              </p:cNvPr>
              <p:cNvSpPr txBox="1"/>
              <p:nvPr/>
            </p:nvSpPr>
            <p:spPr>
              <a:xfrm>
                <a:off x="889000" y="4737902"/>
                <a:ext cx="3747931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MgCr</a:t>
                </a:r>
                <a:r>
                  <a:rPr lang="en-US" sz="10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10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+ 4NaOH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10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2(g)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MgO + </a:t>
                </a:r>
                <a:r>
                  <a:rPr lang="en-US" sz="1000" b="1" i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2Na</a:t>
                </a:r>
                <a:r>
                  <a:rPr lang="en-US" sz="1000" b="1" i="1" baseline="-250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000" b="1" i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CrO</a:t>
                </a:r>
                <a:r>
                  <a:rPr lang="en-US" sz="1000" b="1" i="1" baseline="-250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+ 2H</a:t>
                </a:r>
                <a:r>
                  <a:rPr lang="en-US" sz="10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BE" sz="1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5FC14E-5A25-4C63-A2D3-FA513354A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4737902"/>
                <a:ext cx="3747931" cy="31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728AD0-5E9C-4275-9556-51006699D8C6}"/>
                  </a:ext>
                </a:extLst>
              </p:cNvPr>
              <p:cNvSpPr txBox="1"/>
              <p:nvPr/>
            </p:nvSpPr>
            <p:spPr>
              <a:xfrm>
                <a:off x="888999" y="5035198"/>
                <a:ext cx="3747931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MgCr</a:t>
                </a:r>
                <a:r>
                  <a:rPr lang="en-US" sz="10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10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+ 4KOH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10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2(g)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MgO + </a:t>
                </a:r>
                <a:r>
                  <a:rPr lang="en-US" sz="1000" b="1" i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2K</a:t>
                </a:r>
                <a:r>
                  <a:rPr lang="en-US" sz="1000" b="1" i="1" baseline="-250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000" b="1" i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CrO</a:t>
                </a:r>
                <a:r>
                  <a:rPr lang="en-US" sz="1000" b="1" i="1" baseline="-250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+ 2H</a:t>
                </a:r>
                <a:r>
                  <a:rPr lang="en-US" sz="1000" b="1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BE" sz="1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728AD0-5E9C-4275-9556-51006699D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99" y="5035198"/>
                <a:ext cx="3747931" cy="313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6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4FCB33-26C1-4A55-A541-7AA5D47C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EDB1E-8823-481B-B72A-0EB0C5759A11}"/>
              </a:ext>
            </a:extLst>
          </p:cNvPr>
          <p:cNvSpPr txBox="1"/>
          <p:nvPr/>
        </p:nvSpPr>
        <p:spPr>
          <a:xfrm>
            <a:off x="454991" y="914400"/>
            <a:ext cx="637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Physical separation</a:t>
            </a:r>
            <a:endParaRPr lang="LID40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55B51-CDF8-4B05-BFBD-1C7E12476C98}"/>
              </a:ext>
            </a:extLst>
          </p:cNvPr>
          <p:cNvSpPr txBox="1"/>
          <p:nvPr/>
        </p:nvSpPr>
        <p:spPr>
          <a:xfrm>
            <a:off x="448642" y="1333680"/>
            <a:ext cx="9279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applying magnetic or density separation, Cr content can be increased by factor more than 3 </a:t>
            </a:r>
            <a:endParaRPr lang="LID4096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2A177F-CAF7-4FCB-AA3E-9CE77971A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17128"/>
              </p:ext>
            </p:extLst>
          </p:nvPr>
        </p:nvGraphicFramePr>
        <p:xfrm>
          <a:off x="724514" y="1828800"/>
          <a:ext cx="8223954" cy="233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448">
                  <a:extLst>
                    <a:ext uri="{9D8B030D-6E8A-4147-A177-3AD203B41FA5}">
                      <a16:colId xmlns:a16="http://schemas.microsoft.com/office/drawing/2014/main" val="2043054672"/>
                    </a:ext>
                  </a:extLst>
                </a:gridCol>
                <a:gridCol w="1130438">
                  <a:extLst>
                    <a:ext uri="{9D8B030D-6E8A-4147-A177-3AD203B41FA5}">
                      <a16:colId xmlns:a16="http://schemas.microsoft.com/office/drawing/2014/main" val="3309736990"/>
                    </a:ext>
                  </a:extLst>
                </a:gridCol>
                <a:gridCol w="1309941">
                  <a:extLst>
                    <a:ext uri="{9D8B030D-6E8A-4147-A177-3AD203B41FA5}">
                      <a16:colId xmlns:a16="http://schemas.microsoft.com/office/drawing/2014/main" val="3736160067"/>
                    </a:ext>
                  </a:extLst>
                </a:gridCol>
                <a:gridCol w="2012868">
                  <a:extLst>
                    <a:ext uri="{9D8B030D-6E8A-4147-A177-3AD203B41FA5}">
                      <a16:colId xmlns:a16="http://schemas.microsoft.com/office/drawing/2014/main" val="28709087"/>
                    </a:ext>
                  </a:extLst>
                </a:gridCol>
                <a:gridCol w="944088">
                  <a:extLst>
                    <a:ext uri="{9D8B030D-6E8A-4147-A177-3AD203B41FA5}">
                      <a16:colId xmlns:a16="http://schemas.microsoft.com/office/drawing/2014/main" val="1497787354"/>
                    </a:ext>
                  </a:extLst>
                </a:gridCol>
                <a:gridCol w="1354171">
                  <a:extLst>
                    <a:ext uri="{9D8B030D-6E8A-4147-A177-3AD203B41FA5}">
                      <a16:colId xmlns:a16="http://schemas.microsoft.com/office/drawing/2014/main" val="56193286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Summary of the physical separation </a:t>
                      </a:r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319061"/>
                  </a:ext>
                </a:extLst>
              </a:tr>
              <a:tr h="4370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Slag sample</a:t>
                      </a:r>
                      <a:endParaRPr lang="LID4096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Technique</a:t>
                      </a:r>
                      <a:endParaRPr lang="LID4096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Initial Cr [%]</a:t>
                      </a:r>
                      <a:endParaRPr lang="LID4096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Cr content after separation [%]</a:t>
                      </a:r>
                      <a:endParaRPr lang="LID4096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Yield  [%]</a:t>
                      </a:r>
                      <a:endParaRPr lang="LID4096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Cr recovery [%]</a:t>
                      </a:r>
                      <a:endParaRPr lang="LID4096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0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LC FeCr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WHIMSe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3.2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7.3</a:t>
                      </a:r>
                      <a:endParaRPr lang="LID4096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31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HC FeCr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LIMS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11.5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27.6</a:t>
                      </a:r>
                      <a:endParaRPr lang="LID4096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9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SS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WHIMS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8.8</a:t>
                      </a:r>
                      <a:endParaRPr lang="LID4096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07234"/>
                  </a:ext>
                </a:extLst>
              </a:tr>
              <a:tr h="390569">
                <a:tc>
                  <a:txBody>
                    <a:bodyPr/>
                    <a:lstStyle/>
                    <a:p>
                      <a:r>
                        <a:rPr lang="en-US" sz="1400" dirty="0"/>
                        <a:t>HC FeCr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WST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10.1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32.8</a:t>
                      </a:r>
                      <a:endParaRPr lang="LID4096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377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F44699-3C08-4448-982A-7FB3CFCA2886}"/>
              </a:ext>
            </a:extLst>
          </p:cNvPr>
          <p:cNvSpPr txBox="1"/>
          <p:nvPr/>
        </p:nvSpPr>
        <p:spPr>
          <a:xfrm>
            <a:off x="448642" y="4419600"/>
            <a:ext cx="272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Selective leaching</a:t>
            </a:r>
            <a:endParaRPr lang="LID40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53C1D-1398-4741-8322-FF9B1E2169AA}"/>
              </a:ext>
            </a:extLst>
          </p:cNvPr>
          <p:cNvSpPr txBox="1"/>
          <p:nvPr/>
        </p:nvSpPr>
        <p:spPr>
          <a:xfrm>
            <a:off x="584200" y="4953000"/>
            <a:ext cx="9279558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MW heating show potential in recovering Cr from Cr-containing slags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40% of Cr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be selectively extracted from CS slag by MW assisted leaching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90% of Cr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be selectively extracted by MW roasting followed by water leaching</a:t>
            </a:r>
            <a:endParaRPr lang="LID4096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6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5878-010B-4065-A788-85132594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2775537"/>
            <a:ext cx="7264349" cy="676034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fero.kukurugya@vito.be</a:t>
            </a:r>
            <a:r>
              <a:rPr lang="en-US" sz="1400" b="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ID4096" sz="2800" b="0" i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D4A313C6-8345-4E9A-A35E-47579E3D9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12" y="3008798"/>
            <a:ext cx="1905000" cy="622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EEEF40-2920-4949-85DF-F0BA573FF9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79" y="4045450"/>
            <a:ext cx="1230169" cy="437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04F205-F19A-4D04-8B58-22164D4134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714" y="4013078"/>
            <a:ext cx="582713" cy="501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82904-40AC-45AA-8472-7433ED0863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52" y="3895725"/>
            <a:ext cx="647459" cy="73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81A607-875E-4D9D-BCED-12B9E264D1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18" y="5127750"/>
            <a:ext cx="647459" cy="647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7E58C-6751-4DA9-A0CE-7D5C372AAB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824" y="5131797"/>
            <a:ext cx="930721" cy="639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C10FBF-5D79-498E-AE02-8627A8F720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24" y="4037358"/>
            <a:ext cx="882161" cy="453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95370C-7DFE-417F-BFD7-54C739EE27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616" y="4065683"/>
            <a:ext cx="1157331" cy="3965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327178-CB95-4635-B5C1-27ECED413C2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80" y="5196543"/>
            <a:ext cx="1116865" cy="50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3CCA9E-C3C0-4B6B-B261-1660E4AC1BB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337" y="5127750"/>
            <a:ext cx="841695" cy="647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18637B-B90D-44E1-9EC2-0AECC4897CB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4834439"/>
            <a:ext cx="1688734" cy="11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7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774" y="349924"/>
            <a:ext cx="8763000" cy="390375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CHROMIC (H2020 project)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9608034-6067-489D-9FCE-A1D05BFD6D9F}"/>
              </a:ext>
            </a:extLst>
          </p:cNvPr>
          <p:cNvSpPr txBox="1">
            <a:spLocks/>
          </p:cNvSpPr>
          <p:nvPr/>
        </p:nvSpPr>
        <p:spPr>
          <a:xfrm>
            <a:off x="355600" y="1066800"/>
            <a:ext cx="7239000" cy="304699"/>
          </a:xfrm>
          <a:prstGeom prst="rect">
            <a:avLst/>
          </a:prstGeom>
        </p:spPr>
        <p:txBody>
          <a:bodyPr/>
          <a:lstStyle>
            <a:lvl1pPr marL="0" eaLnBrk="1" hangingPunct="1">
              <a:spcAft>
                <a:spcPts val="1000"/>
              </a:spcAft>
              <a:defRPr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l-BE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recovery processes for critical and valuable </a:t>
            </a:r>
            <a:r>
              <a:rPr lang="en-US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20694F6-6CC6-4393-9C73-D14B5A6F9E5A}"/>
              </a:ext>
            </a:extLst>
          </p:cNvPr>
          <p:cNvGrpSpPr/>
          <p:nvPr/>
        </p:nvGrpSpPr>
        <p:grpSpPr>
          <a:xfrm>
            <a:off x="989408" y="1981200"/>
            <a:ext cx="8266874" cy="4305195"/>
            <a:chOff x="2218259" y="1863612"/>
            <a:chExt cx="8266874" cy="4305195"/>
          </a:xfrm>
        </p:grpSpPr>
        <p:sp>
          <p:nvSpPr>
            <p:cNvPr id="121" name="object 3">
              <a:extLst>
                <a:ext uri="{FF2B5EF4-FFF2-40B4-BE49-F238E27FC236}">
                  <a16:creationId xmlns:a16="http://schemas.microsoft.com/office/drawing/2014/main" id="{49698D81-A9E4-445A-AAF1-28CC69496CDE}"/>
                </a:ext>
              </a:extLst>
            </p:cNvPr>
            <p:cNvSpPr txBox="1"/>
            <p:nvPr/>
          </p:nvSpPr>
          <p:spPr>
            <a:xfrm>
              <a:off x="4243232" y="2197915"/>
              <a:ext cx="6172180" cy="4847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2576" marR="4572" indent="3429" defTabSz="822960">
                <a:spcBef>
                  <a:spcPts val="1260"/>
                </a:spcBef>
              </a:pPr>
              <a:r>
                <a:rPr lang="it-IT" sz="1575" b="1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575" b="1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mart </a:t>
              </a:r>
              <a:r>
                <a:rPr sz="1575" b="1" spc="-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combinations </a:t>
              </a:r>
              <a:r>
                <a:rPr sz="1575" spc="-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sz="1575" spc="-9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 </a:t>
              </a:r>
              <a:r>
                <a:rPr sz="157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 and </a:t>
              </a:r>
              <a:r>
                <a:rPr sz="1575" b="1" spc="-14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  <a:r>
                <a:rPr sz="1575" b="1" spc="-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technological  </a:t>
              </a:r>
              <a:r>
                <a:rPr sz="1575" b="1" spc="-9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innovations </a:t>
              </a:r>
              <a:r>
                <a:rPr sz="1575" spc="-9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sz="1575" spc="-14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extract </a:t>
              </a:r>
              <a:r>
                <a:rPr sz="1575" spc="-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valuable </a:t>
              </a:r>
              <a:r>
                <a:rPr sz="157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sz="1575" spc="-9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critical </a:t>
              </a:r>
              <a:r>
                <a:rPr sz="157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metals from slags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90C46F3-0A69-4446-BDBD-9A1B7C8AEF55}"/>
                </a:ext>
              </a:extLst>
            </p:cNvPr>
            <p:cNvGrpSpPr/>
            <p:nvPr/>
          </p:nvGrpSpPr>
          <p:grpSpPr>
            <a:xfrm>
              <a:off x="2218259" y="1863612"/>
              <a:ext cx="8082882" cy="4128301"/>
              <a:chOff x="814381" y="2294890"/>
              <a:chExt cx="8980980" cy="4587002"/>
            </a:xfrm>
          </p:grpSpPr>
          <p:sp>
            <p:nvSpPr>
              <p:cNvPr id="126" name="object 4">
                <a:extLst>
                  <a:ext uri="{FF2B5EF4-FFF2-40B4-BE49-F238E27FC236}">
                    <a16:creationId xmlns:a16="http://schemas.microsoft.com/office/drawing/2014/main" id="{6A3CB298-FE71-4CE6-A2F4-55D51067C9DA}"/>
                  </a:ext>
                </a:extLst>
              </p:cNvPr>
              <p:cNvSpPr/>
              <p:nvPr/>
            </p:nvSpPr>
            <p:spPr>
              <a:xfrm>
                <a:off x="826267" y="5059916"/>
                <a:ext cx="1360170" cy="1344930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1344929">
                    <a:moveTo>
                      <a:pt x="676056" y="1344359"/>
                    </a:moveTo>
                    <a:lnTo>
                      <a:pt x="638666" y="1336413"/>
                    </a:lnTo>
                    <a:lnTo>
                      <a:pt x="88754" y="1206912"/>
                    </a:lnTo>
                    <a:lnTo>
                      <a:pt x="39949" y="1189432"/>
                    </a:lnTo>
                    <a:lnTo>
                      <a:pt x="8153" y="1167558"/>
                    </a:lnTo>
                    <a:lnTo>
                      <a:pt x="643" y="1127047"/>
                    </a:lnTo>
                    <a:lnTo>
                      <a:pt x="0" y="111260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1309034" y="0"/>
                    </a:lnTo>
                    <a:lnTo>
                      <a:pt x="1328726" y="4030"/>
                    </a:lnTo>
                    <a:lnTo>
                      <a:pt x="1344852" y="15006"/>
                    </a:lnTo>
                    <a:lnTo>
                      <a:pt x="1355748" y="31250"/>
                    </a:lnTo>
                    <a:lnTo>
                      <a:pt x="1359749" y="51085"/>
                    </a:lnTo>
                    <a:lnTo>
                      <a:pt x="1359749" y="1112604"/>
                    </a:lnTo>
                    <a:lnTo>
                      <a:pt x="1353968" y="1151444"/>
                    </a:lnTo>
                    <a:lnTo>
                      <a:pt x="1328525" y="1188195"/>
                    </a:lnTo>
                    <a:lnTo>
                      <a:pt x="1291724" y="1201362"/>
                    </a:lnTo>
                    <a:lnTo>
                      <a:pt x="740872" y="1331823"/>
                    </a:lnTo>
                    <a:lnTo>
                      <a:pt x="699884" y="1340677"/>
                    </a:lnTo>
                    <a:lnTo>
                      <a:pt x="676056" y="1344359"/>
                    </a:lnTo>
                    <a:close/>
                  </a:path>
                </a:pathLst>
              </a:custGeom>
              <a:solidFill>
                <a:srgbClr val="6D6E71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object 5">
                <a:extLst>
                  <a:ext uri="{FF2B5EF4-FFF2-40B4-BE49-F238E27FC236}">
                    <a16:creationId xmlns:a16="http://schemas.microsoft.com/office/drawing/2014/main" id="{107CE703-5C27-475E-AC79-3ADA4FF525A2}"/>
                  </a:ext>
                </a:extLst>
              </p:cNvPr>
              <p:cNvSpPr/>
              <p:nvPr/>
            </p:nvSpPr>
            <p:spPr>
              <a:xfrm>
                <a:off x="826265" y="2907468"/>
                <a:ext cx="1360170" cy="1109980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1109979">
                    <a:moveTo>
                      <a:pt x="683849" y="1109435"/>
                    </a:moveTo>
                    <a:lnTo>
                      <a:pt x="675900" y="1109435"/>
                    </a:lnTo>
                    <a:lnTo>
                      <a:pt x="39368" y="959449"/>
                    </a:lnTo>
                    <a:lnTo>
                      <a:pt x="23488" y="952699"/>
                    </a:lnTo>
                    <a:lnTo>
                      <a:pt x="11036" y="941356"/>
                    </a:lnTo>
                    <a:lnTo>
                      <a:pt x="2908" y="926559"/>
                    </a:lnTo>
                    <a:lnTo>
                      <a:pt x="0" y="909448"/>
                    </a:lnTo>
                    <a:lnTo>
                      <a:pt x="0" y="51354"/>
                    </a:lnTo>
                    <a:lnTo>
                      <a:pt x="4006" y="31365"/>
                    </a:lnTo>
                    <a:lnTo>
                      <a:pt x="14932" y="15042"/>
                    </a:lnTo>
                    <a:lnTo>
                      <a:pt x="31137" y="4035"/>
                    </a:lnTo>
                    <a:lnTo>
                      <a:pt x="50981" y="0"/>
                    </a:lnTo>
                    <a:lnTo>
                      <a:pt x="1308768" y="0"/>
                    </a:lnTo>
                    <a:lnTo>
                      <a:pt x="1328612" y="4035"/>
                    </a:lnTo>
                    <a:lnTo>
                      <a:pt x="1344817" y="15042"/>
                    </a:lnTo>
                    <a:lnTo>
                      <a:pt x="1355743" y="31365"/>
                    </a:lnTo>
                    <a:lnTo>
                      <a:pt x="1359749" y="51354"/>
                    </a:lnTo>
                    <a:lnTo>
                      <a:pt x="1359749" y="909448"/>
                    </a:lnTo>
                    <a:lnTo>
                      <a:pt x="1336261" y="952699"/>
                    </a:lnTo>
                    <a:lnTo>
                      <a:pt x="683849" y="1109435"/>
                    </a:lnTo>
                    <a:close/>
                  </a:path>
                </a:pathLst>
              </a:custGeom>
              <a:solidFill>
                <a:srgbClr val="698DBD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bject 6">
                <a:extLst>
                  <a:ext uri="{FF2B5EF4-FFF2-40B4-BE49-F238E27FC236}">
                    <a16:creationId xmlns:a16="http://schemas.microsoft.com/office/drawing/2014/main" id="{CB757A8A-5B20-4C90-8F7D-C3B2F68EEAA5}"/>
                  </a:ext>
                </a:extLst>
              </p:cNvPr>
              <p:cNvSpPr/>
              <p:nvPr/>
            </p:nvSpPr>
            <p:spPr>
              <a:xfrm>
                <a:off x="826266" y="2598545"/>
                <a:ext cx="1360170" cy="960755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960754">
                    <a:moveTo>
                      <a:pt x="679874" y="960456"/>
                    </a:moveTo>
                    <a:lnTo>
                      <a:pt x="630490" y="955656"/>
                    </a:lnTo>
                    <a:lnTo>
                      <a:pt x="49382" y="818730"/>
                    </a:lnTo>
                    <a:lnTo>
                      <a:pt x="14505" y="795505"/>
                    </a:lnTo>
                    <a:lnTo>
                      <a:pt x="0" y="756007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1309034" y="0"/>
                    </a:lnTo>
                    <a:lnTo>
                      <a:pt x="1328726" y="4030"/>
                    </a:lnTo>
                    <a:lnTo>
                      <a:pt x="1344852" y="15006"/>
                    </a:lnTo>
                    <a:lnTo>
                      <a:pt x="1355748" y="31250"/>
                    </a:lnTo>
                    <a:lnTo>
                      <a:pt x="1359749" y="51085"/>
                    </a:lnTo>
                    <a:lnTo>
                      <a:pt x="1359749" y="756007"/>
                    </a:lnTo>
                    <a:lnTo>
                      <a:pt x="1345243" y="795505"/>
                    </a:lnTo>
                    <a:lnTo>
                      <a:pt x="1310364" y="818730"/>
                    </a:lnTo>
                    <a:lnTo>
                      <a:pt x="729259" y="955656"/>
                    </a:lnTo>
                    <a:lnTo>
                      <a:pt x="679874" y="960456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bject 7">
                <a:extLst>
                  <a:ext uri="{FF2B5EF4-FFF2-40B4-BE49-F238E27FC236}">
                    <a16:creationId xmlns:a16="http://schemas.microsoft.com/office/drawing/2014/main" id="{E8799B24-5C83-473B-97D1-E736BA857BCD}"/>
                  </a:ext>
                </a:extLst>
              </p:cNvPr>
              <p:cNvSpPr/>
              <p:nvPr/>
            </p:nvSpPr>
            <p:spPr>
              <a:xfrm>
                <a:off x="814381" y="4077098"/>
                <a:ext cx="1372235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1372235" h="252095">
                    <a:moveTo>
                      <a:pt x="1320875" y="251919"/>
                    </a:moveTo>
                    <a:lnTo>
                      <a:pt x="50760" y="251919"/>
                    </a:lnTo>
                    <a:lnTo>
                      <a:pt x="31002" y="247901"/>
                    </a:lnTo>
                    <a:lnTo>
                      <a:pt x="14867" y="236944"/>
                    </a:lnTo>
                    <a:lnTo>
                      <a:pt x="3988" y="220692"/>
                    </a:lnTo>
                    <a:lnTo>
                      <a:pt x="0" y="200790"/>
                    </a:lnTo>
                    <a:lnTo>
                      <a:pt x="0" y="51131"/>
                    </a:lnTo>
                    <a:lnTo>
                      <a:pt x="3988" y="31228"/>
                    </a:lnTo>
                    <a:lnTo>
                      <a:pt x="14867" y="14975"/>
                    </a:lnTo>
                    <a:lnTo>
                      <a:pt x="31002" y="4017"/>
                    </a:lnTo>
                    <a:lnTo>
                      <a:pt x="50760" y="0"/>
                    </a:lnTo>
                    <a:lnTo>
                      <a:pt x="1320875" y="0"/>
                    </a:lnTo>
                    <a:lnTo>
                      <a:pt x="1340633" y="4017"/>
                    </a:lnTo>
                    <a:lnTo>
                      <a:pt x="1356768" y="14975"/>
                    </a:lnTo>
                    <a:lnTo>
                      <a:pt x="1367646" y="31228"/>
                    </a:lnTo>
                    <a:lnTo>
                      <a:pt x="1371635" y="51131"/>
                    </a:lnTo>
                    <a:lnTo>
                      <a:pt x="1371635" y="200790"/>
                    </a:lnTo>
                    <a:lnTo>
                      <a:pt x="1367646" y="220692"/>
                    </a:lnTo>
                    <a:lnTo>
                      <a:pt x="1356768" y="236944"/>
                    </a:lnTo>
                    <a:lnTo>
                      <a:pt x="1340633" y="247901"/>
                    </a:lnTo>
                    <a:lnTo>
                      <a:pt x="1320875" y="251919"/>
                    </a:lnTo>
                    <a:close/>
                  </a:path>
                </a:pathLst>
              </a:custGeom>
              <a:solidFill>
                <a:srgbClr val="BBBC75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object 8">
                <a:extLst>
                  <a:ext uri="{FF2B5EF4-FFF2-40B4-BE49-F238E27FC236}">
                    <a16:creationId xmlns:a16="http://schemas.microsoft.com/office/drawing/2014/main" id="{F5CCD439-40E3-41D9-A88C-135D8DFA8655}"/>
                  </a:ext>
                </a:extLst>
              </p:cNvPr>
              <p:cNvSpPr/>
              <p:nvPr/>
            </p:nvSpPr>
            <p:spPr>
              <a:xfrm>
                <a:off x="814381" y="4671991"/>
                <a:ext cx="1372235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1372235" h="252095">
                    <a:moveTo>
                      <a:pt x="1320920" y="251916"/>
                    </a:moveTo>
                    <a:lnTo>
                      <a:pt x="50717" y="251916"/>
                    </a:lnTo>
                    <a:lnTo>
                      <a:pt x="31024" y="247885"/>
                    </a:lnTo>
                    <a:lnTo>
                      <a:pt x="14898" y="236910"/>
                    </a:lnTo>
                    <a:lnTo>
                      <a:pt x="4001" y="220667"/>
                    </a:lnTo>
                    <a:lnTo>
                      <a:pt x="0" y="200833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1320920" y="0"/>
                    </a:lnTo>
                    <a:lnTo>
                      <a:pt x="1340611" y="4030"/>
                    </a:lnTo>
                    <a:lnTo>
                      <a:pt x="1356737" y="15006"/>
                    </a:lnTo>
                    <a:lnTo>
                      <a:pt x="1367633" y="31250"/>
                    </a:lnTo>
                    <a:lnTo>
                      <a:pt x="1371635" y="51085"/>
                    </a:lnTo>
                    <a:lnTo>
                      <a:pt x="1371635" y="200833"/>
                    </a:lnTo>
                    <a:lnTo>
                      <a:pt x="1367633" y="220667"/>
                    </a:lnTo>
                    <a:lnTo>
                      <a:pt x="1356737" y="236910"/>
                    </a:lnTo>
                    <a:lnTo>
                      <a:pt x="1340611" y="247885"/>
                    </a:lnTo>
                    <a:lnTo>
                      <a:pt x="1320920" y="251916"/>
                    </a:lnTo>
                    <a:close/>
                  </a:path>
                </a:pathLst>
              </a:custGeom>
              <a:solidFill>
                <a:srgbClr val="6076A2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object 9">
                <a:extLst>
                  <a:ext uri="{FF2B5EF4-FFF2-40B4-BE49-F238E27FC236}">
                    <a16:creationId xmlns:a16="http://schemas.microsoft.com/office/drawing/2014/main" id="{753EF9F9-057A-4FC4-BBC6-EC988FDD2DAB}"/>
                  </a:ext>
                </a:extLst>
              </p:cNvPr>
              <p:cNvSpPr/>
              <p:nvPr/>
            </p:nvSpPr>
            <p:spPr>
              <a:xfrm>
                <a:off x="2379582" y="5565152"/>
                <a:ext cx="1440180" cy="564515"/>
              </a:xfrm>
              <a:custGeom>
                <a:avLst/>
                <a:gdLst/>
                <a:ahLst/>
                <a:cxnLst/>
                <a:rect l="l" t="t" r="r" b="b"/>
                <a:pathLst>
                  <a:path w="1440179" h="564514">
                    <a:moveTo>
                      <a:pt x="0" y="0"/>
                    </a:moveTo>
                    <a:lnTo>
                      <a:pt x="1158648" y="0"/>
                    </a:lnTo>
                    <a:lnTo>
                      <a:pt x="1186782" y="5758"/>
                    </a:lnTo>
                    <a:lnTo>
                      <a:pt x="1209821" y="21437"/>
                    </a:lnTo>
                    <a:lnTo>
                      <a:pt x="1225389" y="44643"/>
                    </a:lnTo>
                    <a:lnTo>
                      <a:pt x="1231106" y="72981"/>
                    </a:lnTo>
                    <a:lnTo>
                      <a:pt x="1231106" y="491091"/>
                    </a:lnTo>
                    <a:lnTo>
                      <a:pt x="1236823" y="519429"/>
                    </a:lnTo>
                    <a:lnTo>
                      <a:pt x="1252388" y="542635"/>
                    </a:lnTo>
                    <a:lnTo>
                      <a:pt x="1275426" y="558314"/>
                    </a:lnTo>
                    <a:lnTo>
                      <a:pt x="1303559" y="564073"/>
                    </a:lnTo>
                    <a:lnTo>
                      <a:pt x="1439839" y="564073"/>
                    </a:lnTo>
                  </a:path>
                </a:pathLst>
              </a:custGeom>
              <a:ln w="16004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bject 10">
                <a:extLst>
                  <a:ext uri="{FF2B5EF4-FFF2-40B4-BE49-F238E27FC236}">
                    <a16:creationId xmlns:a16="http://schemas.microsoft.com/office/drawing/2014/main" id="{28B23916-C507-4235-9A08-F1AB57421983}"/>
                  </a:ext>
                </a:extLst>
              </p:cNvPr>
              <p:cNvSpPr/>
              <p:nvPr/>
            </p:nvSpPr>
            <p:spPr>
              <a:xfrm>
                <a:off x="2379582" y="5000917"/>
                <a:ext cx="1440180" cy="564515"/>
              </a:xfrm>
              <a:custGeom>
                <a:avLst/>
                <a:gdLst/>
                <a:ahLst/>
                <a:cxnLst/>
                <a:rect l="l" t="t" r="r" b="b"/>
                <a:pathLst>
                  <a:path w="1440179" h="564514">
                    <a:moveTo>
                      <a:pt x="0" y="564076"/>
                    </a:moveTo>
                    <a:lnTo>
                      <a:pt x="1158648" y="564076"/>
                    </a:lnTo>
                    <a:lnTo>
                      <a:pt x="1186782" y="558317"/>
                    </a:lnTo>
                    <a:lnTo>
                      <a:pt x="1209821" y="542638"/>
                    </a:lnTo>
                    <a:lnTo>
                      <a:pt x="1225389" y="519432"/>
                    </a:lnTo>
                    <a:lnTo>
                      <a:pt x="1231106" y="491094"/>
                    </a:lnTo>
                    <a:lnTo>
                      <a:pt x="1231106" y="72981"/>
                    </a:lnTo>
                    <a:lnTo>
                      <a:pt x="1236823" y="44644"/>
                    </a:lnTo>
                    <a:lnTo>
                      <a:pt x="1252388" y="21438"/>
                    </a:lnTo>
                    <a:lnTo>
                      <a:pt x="1275426" y="5758"/>
                    </a:lnTo>
                    <a:lnTo>
                      <a:pt x="1303559" y="0"/>
                    </a:lnTo>
                    <a:lnTo>
                      <a:pt x="1439839" y="0"/>
                    </a:lnTo>
                  </a:path>
                </a:pathLst>
              </a:custGeom>
              <a:ln w="16004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bject 11">
                <a:extLst>
                  <a:ext uri="{FF2B5EF4-FFF2-40B4-BE49-F238E27FC236}">
                    <a16:creationId xmlns:a16="http://schemas.microsoft.com/office/drawing/2014/main" id="{0F064FF7-8BA9-4DDE-840C-D2A17CA7201B}"/>
                  </a:ext>
                </a:extLst>
              </p:cNvPr>
              <p:cNvSpPr/>
              <p:nvPr/>
            </p:nvSpPr>
            <p:spPr>
              <a:xfrm>
                <a:off x="3759124" y="4932141"/>
                <a:ext cx="68580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137795">
                    <a:moveTo>
                      <a:pt x="0" y="0"/>
                    </a:moveTo>
                    <a:lnTo>
                      <a:pt x="68280" y="68776"/>
                    </a:lnTo>
                    <a:lnTo>
                      <a:pt x="0" y="137552"/>
                    </a:lnTo>
                  </a:path>
                </a:pathLst>
              </a:custGeom>
              <a:ln w="15927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bject 12">
                <a:extLst>
                  <a:ext uri="{FF2B5EF4-FFF2-40B4-BE49-F238E27FC236}">
                    <a16:creationId xmlns:a16="http://schemas.microsoft.com/office/drawing/2014/main" id="{AD55D852-2EC8-498E-81CA-261A13994199}"/>
                  </a:ext>
                </a:extLst>
              </p:cNvPr>
              <p:cNvSpPr/>
              <p:nvPr/>
            </p:nvSpPr>
            <p:spPr>
              <a:xfrm>
                <a:off x="6499938" y="4138050"/>
                <a:ext cx="68580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137795">
                    <a:moveTo>
                      <a:pt x="68277" y="137552"/>
                    </a:moveTo>
                    <a:lnTo>
                      <a:pt x="0" y="68776"/>
                    </a:lnTo>
                    <a:lnTo>
                      <a:pt x="68277" y="0"/>
                    </a:lnTo>
                  </a:path>
                </a:pathLst>
              </a:custGeom>
              <a:ln w="15927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bject 13">
                <a:extLst>
                  <a:ext uri="{FF2B5EF4-FFF2-40B4-BE49-F238E27FC236}">
                    <a16:creationId xmlns:a16="http://schemas.microsoft.com/office/drawing/2014/main" id="{99515A9B-5792-4BE0-830B-C07D209A979F}"/>
                  </a:ext>
                </a:extLst>
              </p:cNvPr>
              <p:cNvSpPr/>
              <p:nvPr/>
            </p:nvSpPr>
            <p:spPr>
              <a:xfrm>
                <a:off x="5849822" y="5248567"/>
                <a:ext cx="13716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69214">
                    <a:moveTo>
                      <a:pt x="136558" y="0"/>
                    </a:moveTo>
                    <a:lnTo>
                      <a:pt x="68277" y="68776"/>
                    </a:lnTo>
                    <a:lnTo>
                      <a:pt x="0" y="0"/>
                    </a:lnTo>
                  </a:path>
                </a:pathLst>
              </a:custGeom>
              <a:ln w="15996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bject 14">
                <a:extLst>
                  <a:ext uri="{FF2B5EF4-FFF2-40B4-BE49-F238E27FC236}">
                    <a16:creationId xmlns:a16="http://schemas.microsoft.com/office/drawing/2014/main" id="{92624EF0-072A-4554-AAA2-D3B8E5B745B6}"/>
                  </a:ext>
                </a:extLst>
              </p:cNvPr>
              <p:cNvSpPr/>
              <p:nvPr/>
            </p:nvSpPr>
            <p:spPr>
              <a:xfrm>
                <a:off x="3759124" y="5496376"/>
                <a:ext cx="68580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137795">
                    <a:moveTo>
                      <a:pt x="0" y="0"/>
                    </a:moveTo>
                    <a:lnTo>
                      <a:pt x="68280" y="68776"/>
                    </a:lnTo>
                    <a:lnTo>
                      <a:pt x="0" y="137549"/>
                    </a:lnTo>
                  </a:path>
                </a:pathLst>
              </a:custGeom>
              <a:ln w="15927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object 15">
                <a:extLst>
                  <a:ext uri="{FF2B5EF4-FFF2-40B4-BE49-F238E27FC236}">
                    <a16:creationId xmlns:a16="http://schemas.microsoft.com/office/drawing/2014/main" id="{4420D024-8D9A-4022-9B7D-8C4F80DE0181}"/>
                  </a:ext>
                </a:extLst>
              </p:cNvPr>
              <p:cNvSpPr/>
              <p:nvPr/>
            </p:nvSpPr>
            <p:spPr>
              <a:xfrm>
                <a:off x="3759124" y="6060451"/>
                <a:ext cx="68580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137795">
                    <a:moveTo>
                      <a:pt x="0" y="0"/>
                    </a:moveTo>
                    <a:lnTo>
                      <a:pt x="68280" y="68773"/>
                    </a:lnTo>
                    <a:lnTo>
                      <a:pt x="0" y="137549"/>
                    </a:lnTo>
                  </a:path>
                </a:pathLst>
              </a:custGeom>
              <a:ln w="15927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object 16">
                <a:extLst>
                  <a:ext uri="{FF2B5EF4-FFF2-40B4-BE49-F238E27FC236}">
                    <a16:creationId xmlns:a16="http://schemas.microsoft.com/office/drawing/2014/main" id="{0C789461-E65E-4597-92E3-14B16E5179EF}"/>
                  </a:ext>
                </a:extLst>
              </p:cNvPr>
              <p:cNvSpPr/>
              <p:nvPr/>
            </p:nvSpPr>
            <p:spPr>
              <a:xfrm>
                <a:off x="5482372" y="5000917"/>
                <a:ext cx="1118235" cy="564515"/>
              </a:xfrm>
              <a:custGeom>
                <a:avLst/>
                <a:gdLst/>
                <a:ahLst/>
                <a:cxnLst/>
                <a:rect l="l" t="t" r="r" b="b"/>
                <a:pathLst>
                  <a:path w="1118234" h="564514">
                    <a:moveTo>
                      <a:pt x="0" y="564076"/>
                    </a:moveTo>
                    <a:lnTo>
                      <a:pt x="836730" y="564076"/>
                    </a:lnTo>
                    <a:lnTo>
                      <a:pt x="864863" y="558317"/>
                    </a:lnTo>
                    <a:lnTo>
                      <a:pt x="887902" y="542638"/>
                    </a:lnTo>
                    <a:lnTo>
                      <a:pt x="903468" y="519432"/>
                    </a:lnTo>
                    <a:lnTo>
                      <a:pt x="909185" y="491094"/>
                    </a:lnTo>
                    <a:lnTo>
                      <a:pt x="909185" y="72981"/>
                    </a:lnTo>
                    <a:lnTo>
                      <a:pt x="914902" y="44644"/>
                    </a:lnTo>
                    <a:lnTo>
                      <a:pt x="930469" y="21438"/>
                    </a:lnTo>
                    <a:lnTo>
                      <a:pt x="953507" y="5758"/>
                    </a:lnTo>
                    <a:lnTo>
                      <a:pt x="981641" y="0"/>
                    </a:lnTo>
                    <a:lnTo>
                      <a:pt x="1117921" y="0"/>
                    </a:lnTo>
                  </a:path>
                </a:pathLst>
              </a:custGeom>
              <a:ln w="15996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object 17">
                <a:extLst>
                  <a:ext uri="{FF2B5EF4-FFF2-40B4-BE49-F238E27FC236}">
                    <a16:creationId xmlns:a16="http://schemas.microsoft.com/office/drawing/2014/main" id="{B7F8EB51-1D3D-48D6-9B70-0B2DA9847AF4}"/>
                  </a:ext>
                </a:extLst>
              </p:cNvPr>
              <p:cNvSpPr/>
              <p:nvPr/>
            </p:nvSpPr>
            <p:spPr>
              <a:xfrm>
                <a:off x="6539998" y="4932141"/>
                <a:ext cx="68580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137795">
                    <a:moveTo>
                      <a:pt x="0" y="0"/>
                    </a:moveTo>
                    <a:lnTo>
                      <a:pt x="68280" y="68776"/>
                    </a:lnTo>
                    <a:lnTo>
                      <a:pt x="0" y="137552"/>
                    </a:lnTo>
                  </a:path>
                </a:pathLst>
              </a:custGeom>
              <a:ln w="15927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object 18">
                <a:extLst>
                  <a:ext uri="{FF2B5EF4-FFF2-40B4-BE49-F238E27FC236}">
                    <a16:creationId xmlns:a16="http://schemas.microsoft.com/office/drawing/2014/main" id="{A5810A8F-3E6B-4E5E-8F99-47B28C712285}"/>
                  </a:ext>
                </a:extLst>
              </p:cNvPr>
              <p:cNvSpPr/>
              <p:nvPr/>
            </p:nvSpPr>
            <p:spPr>
              <a:xfrm>
                <a:off x="8765746" y="4932141"/>
                <a:ext cx="68580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137795">
                    <a:moveTo>
                      <a:pt x="0" y="0"/>
                    </a:moveTo>
                    <a:lnTo>
                      <a:pt x="68277" y="68776"/>
                    </a:lnTo>
                    <a:lnTo>
                      <a:pt x="0" y="137552"/>
                    </a:lnTo>
                  </a:path>
                </a:pathLst>
              </a:custGeom>
              <a:ln w="15927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bject 19">
                <a:extLst>
                  <a:ext uri="{FF2B5EF4-FFF2-40B4-BE49-F238E27FC236}">
                    <a16:creationId xmlns:a16="http://schemas.microsoft.com/office/drawing/2014/main" id="{52087209-A9C1-4657-829C-837B31BBA901}"/>
                  </a:ext>
                </a:extLst>
              </p:cNvPr>
              <p:cNvSpPr/>
              <p:nvPr/>
            </p:nvSpPr>
            <p:spPr>
              <a:xfrm>
                <a:off x="6539998" y="5767324"/>
                <a:ext cx="13716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137159" h="69214">
                    <a:moveTo>
                      <a:pt x="136558" y="0"/>
                    </a:moveTo>
                    <a:lnTo>
                      <a:pt x="68280" y="68776"/>
                    </a:lnTo>
                    <a:lnTo>
                      <a:pt x="0" y="0"/>
                    </a:lnTo>
                  </a:path>
                </a:pathLst>
              </a:custGeom>
              <a:ln w="15996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object 20">
                <a:extLst>
                  <a:ext uri="{FF2B5EF4-FFF2-40B4-BE49-F238E27FC236}">
                    <a16:creationId xmlns:a16="http://schemas.microsoft.com/office/drawing/2014/main" id="{51751E28-8236-4C3C-8938-EB95DFE9304F}"/>
                  </a:ext>
                </a:extLst>
              </p:cNvPr>
              <p:cNvSpPr/>
              <p:nvPr/>
            </p:nvSpPr>
            <p:spPr>
              <a:xfrm>
                <a:off x="6279165" y="5565152"/>
                <a:ext cx="329565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329565" h="262889">
                    <a:moveTo>
                      <a:pt x="0" y="0"/>
                    </a:moveTo>
                    <a:lnTo>
                      <a:pt x="256659" y="0"/>
                    </a:lnTo>
                    <a:lnTo>
                      <a:pt x="284791" y="5758"/>
                    </a:lnTo>
                    <a:lnTo>
                      <a:pt x="307830" y="21437"/>
                    </a:lnTo>
                    <a:lnTo>
                      <a:pt x="323397" y="44643"/>
                    </a:lnTo>
                    <a:lnTo>
                      <a:pt x="329114" y="72981"/>
                    </a:lnTo>
                    <a:lnTo>
                      <a:pt x="329114" y="262641"/>
                    </a:lnTo>
                  </a:path>
                </a:pathLst>
              </a:custGeom>
              <a:ln w="15974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object 21">
                <a:extLst>
                  <a:ext uri="{FF2B5EF4-FFF2-40B4-BE49-F238E27FC236}">
                    <a16:creationId xmlns:a16="http://schemas.microsoft.com/office/drawing/2014/main" id="{C8CBDEFA-1588-49E4-8D7B-B40472127973}"/>
                  </a:ext>
                </a:extLst>
              </p:cNvPr>
              <p:cNvSpPr/>
              <p:nvPr/>
            </p:nvSpPr>
            <p:spPr>
              <a:xfrm>
                <a:off x="2379581" y="4206826"/>
                <a:ext cx="1971039" cy="502284"/>
              </a:xfrm>
              <a:custGeom>
                <a:avLst/>
                <a:gdLst/>
                <a:ahLst/>
                <a:cxnLst/>
                <a:rect l="l" t="t" r="r" b="b"/>
                <a:pathLst>
                  <a:path w="1971039" h="502285">
                    <a:moveTo>
                      <a:pt x="1970553" y="502051"/>
                    </a:moveTo>
                    <a:lnTo>
                      <a:pt x="1970553" y="72981"/>
                    </a:lnTo>
                    <a:lnTo>
                      <a:pt x="1964836" y="44643"/>
                    </a:lnTo>
                    <a:lnTo>
                      <a:pt x="1949269" y="21437"/>
                    </a:lnTo>
                    <a:lnTo>
                      <a:pt x="1926231" y="5758"/>
                    </a:lnTo>
                    <a:lnTo>
                      <a:pt x="1898097" y="0"/>
                    </a:lnTo>
                    <a:lnTo>
                      <a:pt x="0" y="0"/>
                    </a:lnTo>
                  </a:path>
                </a:pathLst>
              </a:custGeom>
              <a:ln w="16012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object 22">
                <a:extLst>
                  <a:ext uri="{FF2B5EF4-FFF2-40B4-BE49-F238E27FC236}">
                    <a16:creationId xmlns:a16="http://schemas.microsoft.com/office/drawing/2014/main" id="{6E214D3B-8E29-49F7-B318-AC8122B36C09}"/>
                  </a:ext>
                </a:extLst>
              </p:cNvPr>
              <p:cNvSpPr/>
              <p:nvPr/>
            </p:nvSpPr>
            <p:spPr>
              <a:xfrm>
                <a:off x="6499938" y="4206826"/>
                <a:ext cx="1740535" cy="502284"/>
              </a:xfrm>
              <a:custGeom>
                <a:avLst/>
                <a:gdLst/>
                <a:ahLst/>
                <a:cxnLst/>
                <a:rect l="l" t="t" r="r" b="b"/>
                <a:pathLst>
                  <a:path w="1740534" h="502285">
                    <a:moveTo>
                      <a:pt x="1740366" y="502051"/>
                    </a:moveTo>
                    <a:lnTo>
                      <a:pt x="1740366" y="72981"/>
                    </a:lnTo>
                    <a:lnTo>
                      <a:pt x="1734649" y="44643"/>
                    </a:lnTo>
                    <a:lnTo>
                      <a:pt x="1719082" y="21437"/>
                    </a:lnTo>
                    <a:lnTo>
                      <a:pt x="1696044" y="5758"/>
                    </a:lnTo>
                    <a:lnTo>
                      <a:pt x="1667910" y="0"/>
                    </a:lnTo>
                    <a:lnTo>
                      <a:pt x="0" y="0"/>
                    </a:lnTo>
                  </a:path>
                </a:pathLst>
              </a:custGeom>
              <a:ln w="16010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bject 23">
                <a:extLst>
                  <a:ext uri="{FF2B5EF4-FFF2-40B4-BE49-F238E27FC236}">
                    <a16:creationId xmlns:a16="http://schemas.microsoft.com/office/drawing/2014/main" id="{E93BE472-092E-40C3-9CF4-087FB6F991C4}"/>
                  </a:ext>
                </a:extLst>
              </p:cNvPr>
              <p:cNvSpPr/>
              <p:nvPr/>
            </p:nvSpPr>
            <p:spPr>
              <a:xfrm>
                <a:off x="2534390" y="5346767"/>
                <a:ext cx="687070" cy="487045"/>
              </a:xfrm>
              <a:custGeom>
                <a:avLst/>
                <a:gdLst/>
                <a:ahLst/>
                <a:cxnLst/>
                <a:rect l="l" t="t" r="r" b="b"/>
                <a:pathLst>
                  <a:path w="687069" h="487045">
                    <a:moveTo>
                      <a:pt x="686510" y="486746"/>
                    </a:moveTo>
                    <a:lnTo>
                      <a:pt x="0" y="486746"/>
                    </a:lnTo>
                    <a:lnTo>
                      <a:pt x="0" y="0"/>
                    </a:lnTo>
                    <a:lnTo>
                      <a:pt x="686510" y="0"/>
                    </a:lnTo>
                    <a:lnTo>
                      <a:pt x="686510" y="4867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object 24">
                <a:extLst>
                  <a:ext uri="{FF2B5EF4-FFF2-40B4-BE49-F238E27FC236}">
                    <a16:creationId xmlns:a16="http://schemas.microsoft.com/office/drawing/2014/main" id="{CB77F1F9-FFB7-4E98-B5CB-AD2F0E2B98B8}"/>
                  </a:ext>
                </a:extLst>
              </p:cNvPr>
              <p:cNvSpPr/>
              <p:nvPr/>
            </p:nvSpPr>
            <p:spPr>
              <a:xfrm>
                <a:off x="2989129" y="4093486"/>
                <a:ext cx="902969" cy="294005"/>
              </a:xfrm>
              <a:custGeom>
                <a:avLst/>
                <a:gdLst/>
                <a:ahLst/>
                <a:cxnLst/>
                <a:rect l="l" t="t" r="r" b="b"/>
                <a:pathLst>
                  <a:path w="902970" h="294004">
                    <a:moveTo>
                      <a:pt x="902809" y="293496"/>
                    </a:moveTo>
                    <a:lnTo>
                      <a:pt x="0" y="293496"/>
                    </a:lnTo>
                    <a:lnTo>
                      <a:pt x="0" y="0"/>
                    </a:lnTo>
                    <a:lnTo>
                      <a:pt x="902809" y="0"/>
                    </a:lnTo>
                    <a:lnTo>
                      <a:pt x="902809" y="2934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object 25">
                <a:extLst>
                  <a:ext uri="{FF2B5EF4-FFF2-40B4-BE49-F238E27FC236}">
                    <a16:creationId xmlns:a16="http://schemas.microsoft.com/office/drawing/2014/main" id="{A648893B-FB8C-41F2-9DCD-2B9149E67041}"/>
                  </a:ext>
                </a:extLst>
              </p:cNvPr>
              <p:cNvSpPr/>
              <p:nvPr/>
            </p:nvSpPr>
            <p:spPr>
              <a:xfrm>
                <a:off x="6665634" y="4502257"/>
                <a:ext cx="1011555" cy="1018540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1018539">
                    <a:moveTo>
                      <a:pt x="505547" y="1018434"/>
                    </a:moveTo>
                    <a:lnTo>
                      <a:pt x="456859" y="1016103"/>
                    </a:lnTo>
                    <a:lnTo>
                      <a:pt x="409481" y="1009252"/>
                    </a:lnTo>
                    <a:lnTo>
                      <a:pt x="363623" y="998094"/>
                    </a:lnTo>
                    <a:lnTo>
                      <a:pt x="319499" y="982844"/>
                    </a:lnTo>
                    <a:lnTo>
                      <a:pt x="277320" y="963714"/>
                    </a:lnTo>
                    <a:lnTo>
                      <a:pt x="237298" y="940918"/>
                    </a:lnTo>
                    <a:lnTo>
                      <a:pt x="199645" y="914669"/>
                    </a:lnTo>
                    <a:lnTo>
                      <a:pt x="164572" y="885180"/>
                    </a:lnTo>
                    <a:lnTo>
                      <a:pt x="132292" y="852665"/>
                    </a:lnTo>
                    <a:lnTo>
                      <a:pt x="103016" y="817338"/>
                    </a:lnTo>
                    <a:lnTo>
                      <a:pt x="76956" y="779411"/>
                    </a:lnTo>
                    <a:lnTo>
                      <a:pt x="54324" y="739099"/>
                    </a:lnTo>
                    <a:lnTo>
                      <a:pt x="35332" y="696614"/>
                    </a:lnTo>
                    <a:lnTo>
                      <a:pt x="20192" y="652170"/>
                    </a:lnTo>
                    <a:lnTo>
                      <a:pt x="9115" y="605980"/>
                    </a:lnTo>
                    <a:lnTo>
                      <a:pt x="2314" y="558258"/>
                    </a:lnTo>
                    <a:lnTo>
                      <a:pt x="0" y="509217"/>
                    </a:lnTo>
                    <a:lnTo>
                      <a:pt x="2314" y="460176"/>
                    </a:lnTo>
                    <a:lnTo>
                      <a:pt x="9115" y="412453"/>
                    </a:lnTo>
                    <a:lnTo>
                      <a:pt x="20192" y="366264"/>
                    </a:lnTo>
                    <a:lnTo>
                      <a:pt x="35332" y="321820"/>
                    </a:lnTo>
                    <a:lnTo>
                      <a:pt x="54324" y="279335"/>
                    </a:lnTo>
                    <a:lnTo>
                      <a:pt x="76956" y="239022"/>
                    </a:lnTo>
                    <a:lnTo>
                      <a:pt x="103016" y="201095"/>
                    </a:lnTo>
                    <a:lnTo>
                      <a:pt x="132292" y="165768"/>
                    </a:lnTo>
                    <a:lnTo>
                      <a:pt x="164572" y="133253"/>
                    </a:lnTo>
                    <a:lnTo>
                      <a:pt x="199645" y="103765"/>
                    </a:lnTo>
                    <a:lnTo>
                      <a:pt x="237298" y="77516"/>
                    </a:lnTo>
                    <a:lnTo>
                      <a:pt x="277320" y="54719"/>
                    </a:lnTo>
                    <a:lnTo>
                      <a:pt x="319499" y="35589"/>
                    </a:lnTo>
                    <a:lnTo>
                      <a:pt x="363623" y="20339"/>
                    </a:lnTo>
                    <a:lnTo>
                      <a:pt x="409481" y="9181"/>
                    </a:lnTo>
                    <a:lnTo>
                      <a:pt x="456859" y="2331"/>
                    </a:lnTo>
                    <a:lnTo>
                      <a:pt x="505547" y="0"/>
                    </a:lnTo>
                    <a:lnTo>
                      <a:pt x="554235" y="2331"/>
                    </a:lnTo>
                    <a:lnTo>
                      <a:pt x="601613" y="9181"/>
                    </a:lnTo>
                    <a:lnTo>
                      <a:pt x="647470" y="20339"/>
                    </a:lnTo>
                    <a:lnTo>
                      <a:pt x="691594" y="35589"/>
                    </a:lnTo>
                    <a:lnTo>
                      <a:pt x="733773" y="54719"/>
                    </a:lnTo>
                    <a:lnTo>
                      <a:pt x="773795" y="77516"/>
                    </a:lnTo>
                    <a:lnTo>
                      <a:pt x="811448" y="103765"/>
                    </a:lnTo>
                    <a:lnTo>
                      <a:pt x="846521" y="133253"/>
                    </a:lnTo>
                    <a:lnTo>
                      <a:pt x="878801" y="165768"/>
                    </a:lnTo>
                    <a:lnTo>
                      <a:pt x="908078" y="201095"/>
                    </a:lnTo>
                    <a:lnTo>
                      <a:pt x="934138" y="239022"/>
                    </a:lnTo>
                    <a:lnTo>
                      <a:pt x="956770" y="279335"/>
                    </a:lnTo>
                    <a:lnTo>
                      <a:pt x="975762" y="321820"/>
                    </a:lnTo>
                    <a:lnTo>
                      <a:pt x="990902" y="366264"/>
                    </a:lnTo>
                    <a:lnTo>
                      <a:pt x="1001979" y="412453"/>
                    </a:lnTo>
                    <a:lnTo>
                      <a:pt x="1008781" y="460176"/>
                    </a:lnTo>
                    <a:lnTo>
                      <a:pt x="1011095" y="509217"/>
                    </a:lnTo>
                    <a:lnTo>
                      <a:pt x="1008781" y="558258"/>
                    </a:lnTo>
                    <a:lnTo>
                      <a:pt x="1001979" y="605980"/>
                    </a:lnTo>
                    <a:lnTo>
                      <a:pt x="990902" y="652170"/>
                    </a:lnTo>
                    <a:lnTo>
                      <a:pt x="975762" y="696614"/>
                    </a:lnTo>
                    <a:lnTo>
                      <a:pt x="956770" y="739099"/>
                    </a:lnTo>
                    <a:lnTo>
                      <a:pt x="934138" y="779411"/>
                    </a:lnTo>
                    <a:lnTo>
                      <a:pt x="908078" y="817338"/>
                    </a:lnTo>
                    <a:lnTo>
                      <a:pt x="878801" y="852665"/>
                    </a:lnTo>
                    <a:lnTo>
                      <a:pt x="846521" y="885180"/>
                    </a:lnTo>
                    <a:lnTo>
                      <a:pt x="811448" y="914669"/>
                    </a:lnTo>
                    <a:lnTo>
                      <a:pt x="773795" y="940918"/>
                    </a:lnTo>
                    <a:lnTo>
                      <a:pt x="733773" y="963714"/>
                    </a:lnTo>
                    <a:lnTo>
                      <a:pt x="691594" y="982844"/>
                    </a:lnTo>
                    <a:lnTo>
                      <a:pt x="647470" y="998094"/>
                    </a:lnTo>
                    <a:lnTo>
                      <a:pt x="601613" y="1009252"/>
                    </a:lnTo>
                    <a:lnTo>
                      <a:pt x="554235" y="1016103"/>
                    </a:lnTo>
                    <a:lnTo>
                      <a:pt x="505547" y="1018434"/>
                    </a:lnTo>
                    <a:close/>
                  </a:path>
                </a:pathLst>
              </a:custGeom>
              <a:solidFill>
                <a:srgbClr val="D8D8D9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object 26">
                <a:extLst>
                  <a:ext uri="{FF2B5EF4-FFF2-40B4-BE49-F238E27FC236}">
                    <a16:creationId xmlns:a16="http://schemas.microsoft.com/office/drawing/2014/main" id="{D20FC092-7AE3-4A58-868B-DE0B214209CA}"/>
                  </a:ext>
                </a:extLst>
              </p:cNvPr>
              <p:cNvSpPr/>
              <p:nvPr/>
            </p:nvSpPr>
            <p:spPr>
              <a:xfrm>
                <a:off x="5607316" y="5416105"/>
                <a:ext cx="645795" cy="294005"/>
              </a:xfrm>
              <a:custGeom>
                <a:avLst/>
                <a:gdLst/>
                <a:ahLst/>
                <a:cxnLst/>
                <a:rect l="l" t="t" r="r" b="b"/>
                <a:pathLst>
                  <a:path w="645795" h="294004">
                    <a:moveTo>
                      <a:pt x="645363" y="293493"/>
                    </a:moveTo>
                    <a:lnTo>
                      <a:pt x="0" y="293493"/>
                    </a:lnTo>
                    <a:lnTo>
                      <a:pt x="0" y="0"/>
                    </a:lnTo>
                    <a:lnTo>
                      <a:pt x="645363" y="0"/>
                    </a:lnTo>
                    <a:lnTo>
                      <a:pt x="645363" y="29349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object 27">
                <a:extLst>
                  <a:ext uri="{FF2B5EF4-FFF2-40B4-BE49-F238E27FC236}">
                    <a16:creationId xmlns:a16="http://schemas.microsoft.com/office/drawing/2014/main" id="{F77B77F4-3F97-48CC-8DD4-6583DD11342C}"/>
                  </a:ext>
                </a:extLst>
              </p:cNvPr>
              <p:cNvSpPr/>
              <p:nvPr/>
            </p:nvSpPr>
            <p:spPr>
              <a:xfrm>
                <a:off x="8552857" y="5000918"/>
                <a:ext cx="2813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304">
                    <a:moveTo>
                      <a:pt x="0" y="0"/>
                    </a:moveTo>
                    <a:lnTo>
                      <a:pt x="281167" y="0"/>
                    </a:lnTo>
                  </a:path>
                </a:pathLst>
              </a:custGeom>
              <a:ln w="16019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object 28">
                <a:extLst>
                  <a:ext uri="{FF2B5EF4-FFF2-40B4-BE49-F238E27FC236}">
                    <a16:creationId xmlns:a16="http://schemas.microsoft.com/office/drawing/2014/main" id="{DAFF54C7-196F-4DC5-AE93-B8F80E9896EF}"/>
                  </a:ext>
                </a:extLst>
              </p:cNvPr>
              <p:cNvSpPr/>
              <p:nvPr/>
            </p:nvSpPr>
            <p:spPr>
              <a:xfrm>
                <a:off x="7734248" y="5000918"/>
                <a:ext cx="173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3354">
                    <a:moveTo>
                      <a:pt x="0" y="0"/>
                    </a:moveTo>
                    <a:lnTo>
                      <a:pt x="173244" y="0"/>
                    </a:lnTo>
                  </a:path>
                </a:pathLst>
              </a:custGeom>
              <a:ln w="16019">
                <a:solidFill>
                  <a:srgbClr val="BABABA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bject 29">
                <a:extLst>
                  <a:ext uri="{FF2B5EF4-FFF2-40B4-BE49-F238E27FC236}">
                    <a16:creationId xmlns:a16="http://schemas.microsoft.com/office/drawing/2014/main" id="{99517556-E73C-41C3-A92A-5ED51D523BB2}"/>
                  </a:ext>
                </a:extLst>
              </p:cNvPr>
              <p:cNvSpPr/>
              <p:nvPr/>
            </p:nvSpPr>
            <p:spPr>
              <a:xfrm>
                <a:off x="2379582" y="4138050"/>
                <a:ext cx="68580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137795">
                    <a:moveTo>
                      <a:pt x="68277" y="137552"/>
                    </a:moveTo>
                    <a:lnTo>
                      <a:pt x="0" y="68776"/>
                    </a:lnTo>
                    <a:lnTo>
                      <a:pt x="68277" y="0"/>
                    </a:lnTo>
                  </a:path>
                </a:pathLst>
              </a:custGeom>
              <a:ln w="15927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object 30">
                <a:extLst>
                  <a:ext uri="{FF2B5EF4-FFF2-40B4-BE49-F238E27FC236}">
                    <a16:creationId xmlns:a16="http://schemas.microsoft.com/office/drawing/2014/main" id="{BFD47E1B-6AF7-44CD-9A2F-4D33A68B6981}"/>
                  </a:ext>
                </a:extLst>
              </p:cNvPr>
              <p:cNvSpPr/>
              <p:nvPr/>
            </p:nvSpPr>
            <p:spPr>
              <a:xfrm>
                <a:off x="3981225" y="5346766"/>
                <a:ext cx="1353185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1353185" h="436879">
                    <a:moveTo>
                      <a:pt x="1280134" y="436773"/>
                    </a:moveTo>
                    <a:lnTo>
                      <a:pt x="72455" y="436773"/>
                    </a:lnTo>
                    <a:lnTo>
                      <a:pt x="44323" y="431014"/>
                    </a:lnTo>
                    <a:lnTo>
                      <a:pt x="21284" y="415334"/>
                    </a:lnTo>
                    <a:lnTo>
                      <a:pt x="5717" y="392128"/>
                    </a:lnTo>
                    <a:lnTo>
                      <a:pt x="0" y="363791"/>
                    </a:lnTo>
                    <a:lnTo>
                      <a:pt x="0" y="72981"/>
                    </a:lnTo>
                    <a:lnTo>
                      <a:pt x="5717" y="44644"/>
                    </a:lnTo>
                    <a:lnTo>
                      <a:pt x="21284" y="21438"/>
                    </a:lnTo>
                    <a:lnTo>
                      <a:pt x="44323" y="5758"/>
                    </a:lnTo>
                    <a:lnTo>
                      <a:pt x="72455" y="0"/>
                    </a:lnTo>
                    <a:lnTo>
                      <a:pt x="1280134" y="0"/>
                    </a:lnTo>
                    <a:lnTo>
                      <a:pt x="1308269" y="5758"/>
                    </a:lnTo>
                    <a:lnTo>
                      <a:pt x="1331309" y="21438"/>
                    </a:lnTo>
                    <a:lnTo>
                      <a:pt x="1346875" y="44644"/>
                    </a:lnTo>
                    <a:lnTo>
                      <a:pt x="1352592" y="72981"/>
                    </a:lnTo>
                    <a:lnTo>
                      <a:pt x="1352592" y="363791"/>
                    </a:lnTo>
                    <a:lnTo>
                      <a:pt x="1346875" y="392128"/>
                    </a:lnTo>
                    <a:lnTo>
                      <a:pt x="1331309" y="415334"/>
                    </a:lnTo>
                    <a:lnTo>
                      <a:pt x="1308269" y="431014"/>
                    </a:lnTo>
                    <a:lnTo>
                      <a:pt x="1280134" y="436773"/>
                    </a:lnTo>
                    <a:close/>
                  </a:path>
                </a:pathLst>
              </a:custGeom>
              <a:solidFill>
                <a:srgbClr val="D8D8D9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object 31">
                <a:extLst>
                  <a:ext uri="{FF2B5EF4-FFF2-40B4-BE49-F238E27FC236}">
                    <a16:creationId xmlns:a16="http://schemas.microsoft.com/office/drawing/2014/main" id="{6853DE40-E99D-45A8-AF83-2270A4A550D2}"/>
                  </a:ext>
                </a:extLst>
              </p:cNvPr>
              <p:cNvSpPr/>
              <p:nvPr/>
            </p:nvSpPr>
            <p:spPr>
              <a:xfrm>
                <a:off x="5005009" y="5422335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bject 32">
                <a:extLst>
                  <a:ext uri="{FF2B5EF4-FFF2-40B4-BE49-F238E27FC236}">
                    <a16:creationId xmlns:a16="http://schemas.microsoft.com/office/drawing/2014/main" id="{C649EE6E-4A83-429D-BE1A-113296101014}"/>
                  </a:ext>
                </a:extLst>
              </p:cNvPr>
              <p:cNvSpPr/>
              <p:nvPr/>
            </p:nvSpPr>
            <p:spPr>
              <a:xfrm>
                <a:off x="5005009" y="5422335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66746" y="217594"/>
                    </a:move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object 33">
                <a:extLst>
                  <a:ext uri="{FF2B5EF4-FFF2-40B4-BE49-F238E27FC236}">
                    <a16:creationId xmlns:a16="http://schemas.microsoft.com/office/drawing/2014/main" id="{3BE9E0D7-CDCD-4B72-B318-0B74CA26B948}"/>
                  </a:ext>
                </a:extLst>
              </p:cNvPr>
              <p:cNvSpPr/>
              <p:nvPr/>
            </p:nvSpPr>
            <p:spPr>
              <a:xfrm>
                <a:off x="3981226" y="4788658"/>
                <a:ext cx="801370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801370" h="436879">
                    <a:moveTo>
                      <a:pt x="728302" y="436770"/>
                    </a:moveTo>
                    <a:lnTo>
                      <a:pt x="72455" y="436770"/>
                    </a:lnTo>
                    <a:lnTo>
                      <a:pt x="44321" y="431011"/>
                    </a:lnTo>
                    <a:lnTo>
                      <a:pt x="21283" y="415331"/>
                    </a:lnTo>
                    <a:lnTo>
                      <a:pt x="5717" y="392125"/>
                    </a:lnTo>
                    <a:lnTo>
                      <a:pt x="0" y="363789"/>
                    </a:lnTo>
                    <a:lnTo>
                      <a:pt x="0" y="72981"/>
                    </a:lnTo>
                    <a:lnTo>
                      <a:pt x="5717" y="44643"/>
                    </a:lnTo>
                    <a:lnTo>
                      <a:pt x="21283" y="21437"/>
                    </a:lnTo>
                    <a:lnTo>
                      <a:pt x="44321" y="5758"/>
                    </a:lnTo>
                    <a:lnTo>
                      <a:pt x="72455" y="0"/>
                    </a:lnTo>
                    <a:lnTo>
                      <a:pt x="728302" y="0"/>
                    </a:lnTo>
                    <a:lnTo>
                      <a:pt x="756435" y="5758"/>
                    </a:lnTo>
                    <a:lnTo>
                      <a:pt x="779474" y="21437"/>
                    </a:lnTo>
                    <a:lnTo>
                      <a:pt x="795040" y="44643"/>
                    </a:lnTo>
                    <a:lnTo>
                      <a:pt x="800757" y="72981"/>
                    </a:lnTo>
                    <a:lnTo>
                      <a:pt x="800757" y="363789"/>
                    </a:lnTo>
                    <a:lnTo>
                      <a:pt x="795040" y="392125"/>
                    </a:lnTo>
                    <a:lnTo>
                      <a:pt x="779474" y="415331"/>
                    </a:lnTo>
                    <a:lnTo>
                      <a:pt x="756435" y="431011"/>
                    </a:lnTo>
                    <a:lnTo>
                      <a:pt x="728302" y="436770"/>
                    </a:lnTo>
                    <a:close/>
                  </a:path>
                </a:pathLst>
              </a:custGeom>
              <a:solidFill>
                <a:srgbClr val="D8D8D9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object 34">
                <a:extLst>
                  <a:ext uri="{FF2B5EF4-FFF2-40B4-BE49-F238E27FC236}">
                    <a16:creationId xmlns:a16="http://schemas.microsoft.com/office/drawing/2014/main" id="{F3B55218-1E56-49F9-AC70-4516301EE159}"/>
                  </a:ext>
                </a:extLst>
              </p:cNvPr>
              <p:cNvSpPr/>
              <p:nvPr/>
            </p:nvSpPr>
            <p:spPr>
              <a:xfrm>
                <a:off x="4047920" y="4866579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16029" y="268677"/>
                    </a:moveTo>
                    <a:lnTo>
                      <a:pt x="50720" y="268677"/>
                    </a:lnTo>
                    <a:lnTo>
                      <a:pt x="31026" y="264646"/>
                    </a:lnTo>
                    <a:lnTo>
                      <a:pt x="14898" y="253671"/>
                    </a:lnTo>
                    <a:lnTo>
                      <a:pt x="4001" y="237428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28"/>
                    </a:lnTo>
                    <a:lnTo>
                      <a:pt x="251848" y="253671"/>
                    </a:lnTo>
                    <a:lnTo>
                      <a:pt x="235722" y="264646"/>
                    </a:lnTo>
                    <a:lnTo>
                      <a:pt x="216029" y="268677"/>
                    </a:lnTo>
                    <a:close/>
                  </a:path>
                </a:pathLst>
              </a:custGeom>
              <a:solidFill>
                <a:srgbClr val="6077A2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object 35">
                <a:extLst>
                  <a:ext uri="{FF2B5EF4-FFF2-40B4-BE49-F238E27FC236}">
                    <a16:creationId xmlns:a16="http://schemas.microsoft.com/office/drawing/2014/main" id="{7F047AB4-A1F6-45A0-BC93-17DA7691D9E7}"/>
                  </a:ext>
                </a:extLst>
              </p:cNvPr>
              <p:cNvSpPr/>
              <p:nvPr/>
            </p:nvSpPr>
            <p:spPr>
              <a:xfrm>
                <a:off x="4047920" y="4866579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66746" y="217594"/>
                    </a:moveTo>
                    <a:lnTo>
                      <a:pt x="262745" y="237428"/>
                    </a:lnTo>
                    <a:lnTo>
                      <a:pt x="251848" y="253671"/>
                    </a:lnTo>
                    <a:lnTo>
                      <a:pt x="235722" y="264646"/>
                    </a:lnTo>
                    <a:lnTo>
                      <a:pt x="216029" y="268677"/>
                    </a:lnTo>
                    <a:lnTo>
                      <a:pt x="50720" y="268677"/>
                    </a:lnTo>
                    <a:lnTo>
                      <a:pt x="31026" y="264646"/>
                    </a:lnTo>
                    <a:lnTo>
                      <a:pt x="14898" y="253671"/>
                    </a:lnTo>
                    <a:lnTo>
                      <a:pt x="4001" y="237428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object 36">
                <a:extLst>
                  <a:ext uri="{FF2B5EF4-FFF2-40B4-BE49-F238E27FC236}">
                    <a16:creationId xmlns:a16="http://schemas.microsoft.com/office/drawing/2014/main" id="{91C82149-2507-4310-832F-95568E309199}"/>
                  </a:ext>
                </a:extLst>
              </p:cNvPr>
              <p:cNvSpPr/>
              <p:nvPr/>
            </p:nvSpPr>
            <p:spPr>
              <a:xfrm>
                <a:off x="4366388" y="4866579"/>
                <a:ext cx="36068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269239">
                    <a:moveTo>
                      <a:pt x="309549" y="268677"/>
                    </a:moveTo>
                    <a:lnTo>
                      <a:pt x="50720" y="268677"/>
                    </a:lnTo>
                    <a:lnTo>
                      <a:pt x="31027" y="264646"/>
                    </a:lnTo>
                    <a:lnTo>
                      <a:pt x="14899" y="253671"/>
                    </a:lnTo>
                    <a:lnTo>
                      <a:pt x="4002" y="237428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2" y="31250"/>
                    </a:lnTo>
                    <a:lnTo>
                      <a:pt x="14899" y="15006"/>
                    </a:lnTo>
                    <a:lnTo>
                      <a:pt x="31027" y="4030"/>
                    </a:lnTo>
                    <a:lnTo>
                      <a:pt x="50720" y="0"/>
                    </a:lnTo>
                    <a:lnTo>
                      <a:pt x="309549" y="0"/>
                    </a:lnTo>
                    <a:lnTo>
                      <a:pt x="329242" y="4030"/>
                    </a:lnTo>
                    <a:lnTo>
                      <a:pt x="345369" y="15006"/>
                    </a:lnTo>
                    <a:lnTo>
                      <a:pt x="356265" y="31250"/>
                    </a:lnTo>
                    <a:lnTo>
                      <a:pt x="360267" y="51085"/>
                    </a:lnTo>
                    <a:lnTo>
                      <a:pt x="360267" y="217594"/>
                    </a:lnTo>
                    <a:lnTo>
                      <a:pt x="356265" y="237428"/>
                    </a:lnTo>
                    <a:lnTo>
                      <a:pt x="345369" y="253671"/>
                    </a:lnTo>
                    <a:lnTo>
                      <a:pt x="329242" y="264646"/>
                    </a:lnTo>
                    <a:lnTo>
                      <a:pt x="309549" y="268677"/>
                    </a:lnTo>
                    <a:close/>
                  </a:path>
                </a:pathLst>
              </a:custGeom>
              <a:solidFill>
                <a:srgbClr val="6077A2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object 37">
                <a:extLst>
                  <a:ext uri="{FF2B5EF4-FFF2-40B4-BE49-F238E27FC236}">
                    <a16:creationId xmlns:a16="http://schemas.microsoft.com/office/drawing/2014/main" id="{97A9FDEB-B8EA-49EB-9242-5724C60AB477}"/>
                  </a:ext>
                </a:extLst>
              </p:cNvPr>
              <p:cNvSpPr/>
              <p:nvPr/>
            </p:nvSpPr>
            <p:spPr>
              <a:xfrm>
                <a:off x="4366388" y="4866579"/>
                <a:ext cx="36068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269239">
                    <a:moveTo>
                      <a:pt x="360267" y="217594"/>
                    </a:moveTo>
                    <a:lnTo>
                      <a:pt x="356265" y="237428"/>
                    </a:lnTo>
                    <a:lnTo>
                      <a:pt x="345369" y="253671"/>
                    </a:lnTo>
                    <a:lnTo>
                      <a:pt x="329242" y="264646"/>
                    </a:lnTo>
                    <a:lnTo>
                      <a:pt x="309549" y="268677"/>
                    </a:lnTo>
                    <a:lnTo>
                      <a:pt x="50720" y="268677"/>
                    </a:lnTo>
                    <a:lnTo>
                      <a:pt x="31027" y="264646"/>
                    </a:lnTo>
                    <a:lnTo>
                      <a:pt x="14899" y="253671"/>
                    </a:lnTo>
                    <a:lnTo>
                      <a:pt x="4002" y="237428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2" y="31250"/>
                    </a:lnTo>
                    <a:lnTo>
                      <a:pt x="14899" y="15006"/>
                    </a:lnTo>
                    <a:lnTo>
                      <a:pt x="31027" y="4030"/>
                    </a:lnTo>
                    <a:lnTo>
                      <a:pt x="50720" y="0"/>
                    </a:lnTo>
                    <a:lnTo>
                      <a:pt x="309549" y="0"/>
                    </a:lnTo>
                    <a:lnTo>
                      <a:pt x="329242" y="4030"/>
                    </a:lnTo>
                    <a:lnTo>
                      <a:pt x="345369" y="15006"/>
                    </a:lnTo>
                    <a:lnTo>
                      <a:pt x="356265" y="31250"/>
                    </a:lnTo>
                    <a:lnTo>
                      <a:pt x="360267" y="51085"/>
                    </a:lnTo>
                    <a:lnTo>
                      <a:pt x="360267" y="217594"/>
                    </a:lnTo>
                    <a:close/>
                  </a:path>
                </a:pathLst>
              </a:custGeom>
              <a:ln w="1597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object 38">
                <a:extLst>
                  <a:ext uri="{FF2B5EF4-FFF2-40B4-BE49-F238E27FC236}">
                    <a16:creationId xmlns:a16="http://schemas.microsoft.com/office/drawing/2014/main" id="{07A79B79-1C17-4A17-92B0-4CF894938D8B}"/>
                  </a:ext>
                </a:extLst>
              </p:cNvPr>
              <p:cNvSpPr txBox="1"/>
              <p:nvPr/>
            </p:nvSpPr>
            <p:spPr>
              <a:xfrm>
                <a:off x="4097383" y="4931102"/>
                <a:ext cx="598170" cy="1308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>
                  <a:tabLst>
                    <a:tab pos="296037" algn="l"/>
                  </a:tabLst>
                </a:pPr>
                <a:r>
                  <a:rPr sz="765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SS	FeCr</a:t>
                </a:r>
                <a:endParaRPr sz="76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object 39">
                <a:extLst>
                  <a:ext uri="{FF2B5EF4-FFF2-40B4-BE49-F238E27FC236}">
                    <a16:creationId xmlns:a16="http://schemas.microsoft.com/office/drawing/2014/main" id="{794E0472-32CE-4AC2-9A21-A5899BF5FAFD}"/>
                  </a:ext>
                </a:extLst>
              </p:cNvPr>
              <p:cNvSpPr/>
              <p:nvPr/>
            </p:nvSpPr>
            <p:spPr>
              <a:xfrm>
                <a:off x="1197403" y="5321060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77"/>
                    </a:moveTo>
                    <a:lnTo>
                      <a:pt x="50720" y="268677"/>
                    </a:lnTo>
                    <a:lnTo>
                      <a:pt x="31026" y="264646"/>
                    </a:lnTo>
                    <a:lnTo>
                      <a:pt x="14898" y="253671"/>
                    </a:lnTo>
                    <a:lnTo>
                      <a:pt x="4001" y="237428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28"/>
                    </a:lnTo>
                    <a:lnTo>
                      <a:pt x="251848" y="253671"/>
                    </a:lnTo>
                    <a:lnTo>
                      <a:pt x="235722" y="264646"/>
                    </a:lnTo>
                    <a:lnTo>
                      <a:pt x="216029" y="268677"/>
                    </a:lnTo>
                    <a:close/>
                  </a:path>
                </a:pathLst>
              </a:custGeom>
              <a:solidFill>
                <a:srgbClr val="6077A2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object 40">
                <a:extLst>
                  <a:ext uri="{FF2B5EF4-FFF2-40B4-BE49-F238E27FC236}">
                    <a16:creationId xmlns:a16="http://schemas.microsoft.com/office/drawing/2014/main" id="{ECC6D565-4C68-46D8-9911-18741F15CDDD}"/>
                  </a:ext>
                </a:extLst>
              </p:cNvPr>
              <p:cNvSpPr/>
              <p:nvPr/>
            </p:nvSpPr>
            <p:spPr>
              <a:xfrm>
                <a:off x="1197403" y="5321060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66746" y="217594"/>
                    </a:moveTo>
                    <a:lnTo>
                      <a:pt x="262745" y="237428"/>
                    </a:lnTo>
                    <a:lnTo>
                      <a:pt x="251848" y="253671"/>
                    </a:lnTo>
                    <a:lnTo>
                      <a:pt x="235722" y="264646"/>
                    </a:lnTo>
                    <a:lnTo>
                      <a:pt x="216029" y="268677"/>
                    </a:lnTo>
                    <a:lnTo>
                      <a:pt x="50720" y="268677"/>
                    </a:lnTo>
                    <a:lnTo>
                      <a:pt x="31026" y="264646"/>
                    </a:lnTo>
                    <a:lnTo>
                      <a:pt x="14898" y="253671"/>
                    </a:lnTo>
                    <a:lnTo>
                      <a:pt x="4001" y="237428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object 41">
                <a:extLst>
                  <a:ext uri="{FF2B5EF4-FFF2-40B4-BE49-F238E27FC236}">
                    <a16:creationId xmlns:a16="http://schemas.microsoft.com/office/drawing/2014/main" id="{E08A5907-0652-4A16-833F-BEEA906ADC9A}"/>
                  </a:ext>
                </a:extLst>
              </p:cNvPr>
              <p:cNvSpPr/>
              <p:nvPr/>
            </p:nvSpPr>
            <p:spPr>
              <a:xfrm>
                <a:off x="1515872" y="5321060"/>
                <a:ext cx="36068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60680" h="269239">
                    <a:moveTo>
                      <a:pt x="309549" y="268677"/>
                    </a:moveTo>
                    <a:lnTo>
                      <a:pt x="50720" y="268677"/>
                    </a:lnTo>
                    <a:lnTo>
                      <a:pt x="31027" y="264646"/>
                    </a:lnTo>
                    <a:lnTo>
                      <a:pt x="14899" y="253671"/>
                    </a:lnTo>
                    <a:lnTo>
                      <a:pt x="4002" y="237428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2" y="31250"/>
                    </a:lnTo>
                    <a:lnTo>
                      <a:pt x="14899" y="15006"/>
                    </a:lnTo>
                    <a:lnTo>
                      <a:pt x="31027" y="4030"/>
                    </a:lnTo>
                    <a:lnTo>
                      <a:pt x="50720" y="0"/>
                    </a:lnTo>
                    <a:lnTo>
                      <a:pt x="309549" y="0"/>
                    </a:lnTo>
                    <a:lnTo>
                      <a:pt x="329242" y="4030"/>
                    </a:lnTo>
                    <a:lnTo>
                      <a:pt x="345369" y="15006"/>
                    </a:lnTo>
                    <a:lnTo>
                      <a:pt x="356265" y="31250"/>
                    </a:lnTo>
                    <a:lnTo>
                      <a:pt x="360267" y="51085"/>
                    </a:lnTo>
                    <a:lnTo>
                      <a:pt x="360267" y="217594"/>
                    </a:lnTo>
                    <a:lnTo>
                      <a:pt x="356265" y="237428"/>
                    </a:lnTo>
                    <a:lnTo>
                      <a:pt x="345369" y="253671"/>
                    </a:lnTo>
                    <a:lnTo>
                      <a:pt x="329242" y="264646"/>
                    </a:lnTo>
                    <a:lnTo>
                      <a:pt x="309549" y="268677"/>
                    </a:lnTo>
                    <a:close/>
                  </a:path>
                </a:pathLst>
              </a:custGeom>
              <a:solidFill>
                <a:srgbClr val="6077A2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object 42">
                <a:extLst>
                  <a:ext uri="{FF2B5EF4-FFF2-40B4-BE49-F238E27FC236}">
                    <a16:creationId xmlns:a16="http://schemas.microsoft.com/office/drawing/2014/main" id="{BE8F003D-4B66-4B7E-9DB3-376CE421FE10}"/>
                  </a:ext>
                </a:extLst>
              </p:cNvPr>
              <p:cNvSpPr/>
              <p:nvPr/>
            </p:nvSpPr>
            <p:spPr>
              <a:xfrm>
                <a:off x="1515872" y="5321060"/>
                <a:ext cx="36068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60680" h="269239">
                    <a:moveTo>
                      <a:pt x="360267" y="217594"/>
                    </a:moveTo>
                    <a:lnTo>
                      <a:pt x="356265" y="237428"/>
                    </a:lnTo>
                    <a:lnTo>
                      <a:pt x="345369" y="253671"/>
                    </a:lnTo>
                    <a:lnTo>
                      <a:pt x="329242" y="264646"/>
                    </a:lnTo>
                    <a:lnTo>
                      <a:pt x="309549" y="268677"/>
                    </a:lnTo>
                    <a:lnTo>
                      <a:pt x="50720" y="268677"/>
                    </a:lnTo>
                    <a:lnTo>
                      <a:pt x="31027" y="264646"/>
                    </a:lnTo>
                    <a:lnTo>
                      <a:pt x="14899" y="253671"/>
                    </a:lnTo>
                    <a:lnTo>
                      <a:pt x="4002" y="237428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2" y="31250"/>
                    </a:lnTo>
                    <a:lnTo>
                      <a:pt x="14899" y="15006"/>
                    </a:lnTo>
                    <a:lnTo>
                      <a:pt x="31027" y="4030"/>
                    </a:lnTo>
                    <a:lnTo>
                      <a:pt x="50720" y="0"/>
                    </a:lnTo>
                    <a:lnTo>
                      <a:pt x="309549" y="0"/>
                    </a:lnTo>
                    <a:lnTo>
                      <a:pt x="329242" y="4030"/>
                    </a:lnTo>
                    <a:lnTo>
                      <a:pt x="345369" y="15006"/>
                    </a:lnTo>
                    <a:lnTo>
                      <a:pt x="356265" y="31250"/>
                    </a:lnTo>
                    <a:lnTo>
                      <a:pt x="360267" y="51085"/>
                    </a:lnTo>
                    <a:lnTo>
                      <a:pt x="360267" y="217594"/>
                    </a:lnTo>
                    <a:close/>
                  </a:path>
                </a:pathLst>
              </a:custGeom>
              <a:ln w="1597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object 43">
                <a:extLst>
                  <a:ext uri="{FF2B5EF4-FFF2-40B4-BE49-F238E27FC236}">
                    <a16:creationId xmlns:a16="http://schemas.microsoft.com/office/drawing/2014/main" id="{5C5EF634-9955-45F2-A02B-84BB817B8B41}"/>
                  </a:ext>
                </a:extLst>
              </p:cNvPr>
              <p:cNvSpPr txBox="1"/>
              <p:nvPr/>
            </p:nvSpPr>
            <p:spPr>
              <a:xfrm>
                <a:off x="1246865" y="5385583"/>
                <a:ext cx="598170" cy="13679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>
                  <a:tabLst>
                    <a:tab pos="296037" algn="l"/>
                  </a:tabLst>
                </a:pPr>
                <a:r>
                  <a:rPr sz="800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SS	FeCr</a:t>
                </a:r>
                <a:endParaRPr sz="8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object 44">
                <a:extLst>
                  <a:ext uri="{FF2B5EF4-FFF2-40B4-BE49-F238E27FC236}">
                    <a16:creationId xmlns:a16="http://schemas.microsoft.com/office/drawing/2014/main" id="{D2826FE3-7A6A-4B88-8A8B-A6594B5FDDE8}"/>
                  </a:ext>
                </a:extLst>
              </p:cNvPr>
              <p:cNvSpPr/>
              <p:nvPr/>
            </p:nvSpPr>
            <p:spPr>
              <a:xfrm>
                <a:off x="4043288" y="5422335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object 45">
                <a:extLst>
                  <a:ext uri="{FF2B5EF4-FFF2-40B4-BE49-F238E27FC236}">
                    <a16:creationId xmlns:a16="http://schemas.microsoft.com/office/drawing/2014/main" id="{10A7BEA7-5E81-4692-8EC6-2D230A35B3BE}"/>
                  </a:ext>
                </a:extLst>
              </p:cNvPr>
              <p:cNvSpPr/>
              <p:nvPr/>
            </p:nvSpPr>
            <p:spPr>
              <a:xfrm>
                <a:off x="4043288" y="5422335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66746" y="217594"/>
                    </a:move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object 46">
                <a:extLst>
                  <a:ext uri="{FF2B5EF4-FFF2-40B4-BE49-F238E27FC236}">
                    <a16:creationId xmlns:a16="http://schemas.microsoft.com/office/drawing/2014/main" id="{AC6A7A40-1D95-4B22-9BEE-6FC0AF0C0FF0}"/>
                  </a:ext>
                </a:extLst>
              </p:cNvPr>
              <p:cNvSpPr/>
              <p:nvPr/>
            </p:nvSpPr>
            <p:spPr>
              <a:xfrm>
                <a:off x="4364858" y="5422335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16026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6" y="0"/>
                    </a:lnTo>
                    <a:lnTo>
                      <a:pt x="235719" y="4030"/>
                    </a:lnTo>
                    <a:lnTo>
                      <a:pt x="251845" y="15006"/>
                    </a:lnTo>
                    <a:lnTo>
                      <a:pt x="262742" y="31250"/>
                    </a:lnTo>
                    <a:lnTo>
                      <a:pt x="266744" y="51085"/>
                    </a:lnTo>
                    <a:lnTo>
                      <a:pt x="266744" y="217594"/>
                    </a:lnTo>
                    <a:lnTo>
                      <a:pt x="262742" y="237430"/>
                    </a:lnTo>
                    <a:lnTo>
                      <a:pt x="251845" y="253673"/>
                    </a:lnTo>
                    <a:lnTo>
                      <a:pt x="235719" y="264649"/>
                    </a:lnTo>
                    <a:lnTo>
                      <a:pt x="216026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object 47">
                <a:extLst>
                  <a:ext uri="{FF2B5EF4-FFF2-40B4-BE49-F238E27FC236}">
                    <a16:creationId xmlns:a16="http://schemas.microsoft.com/office/drawing/2014/main" id="{108F8578-67BE-4917-A3D0-974D033998E9}"/>
                  </a:ext>
                </a:extLst>
              </p:cNvPr>
              <p:cNvSpPr/>
              <p:nvPr/>
            </p:nvSpPr>
            <p:spPr>
              <a:xfrm>
                <a:off x="4364858" y="5422335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66744" y="217594"/>
                    </a:moveTo>
                    <a:lnTo>
                      <a:pt x="262742" y="237430"/>
                    </a:lnTo>
                    <a:lnTo>
                      <a:pt x="251845" y="253673"/>
                    </a:lnTo>
                    <a:lnTo>
                      <a:pt x="235719" y="264649"/>
                    </a:lnTo>
                    <a:lnTo>
                      <a:pt x="216026" y="268680"/>
                    </a:ln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6" y="0"/>
                    </a:lnTo>
                    <a:lnTo>
                      <a:pt x="235719" y="4030"/>
                    </a:lnTo>
                    <a:lnTo>
                      <a:pt x="251845" y="15006"/>
                    </a:lnTo>
                    <a:lnTo>
                      <a:pt x="262742" y="31250"/>
                    </a:lnTo>
                    <a:lnTo>
                      <a:pt x="266744" y="51085"/>
                    </a:lnTo>
                    <a:lnTo>
                      <a:pt x="266744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bject 48">
                <a:extLst>
                  <a:ext uri="{FF2B5EF4-FFF2-40B4-BE49-F238E27FC236}">
                    <a16:creationId xmlns:a16="http://schemas.microsoft.com/office/drawing/2014/main" id="{85247B3F-E116-4C9C-AD01-3AA6556F4F3C}"/>
                  </a:ext>
                </a:extLst>
              </p:cNvPr>
              <p:cNvSpPr/>
              <p:nvPr/>
            </p:nvSpPr>
            <p:spPr>
              <a:xfrm>
                <a:off x="4684559" y="5422335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16026" y="268680"/>
                    </a:moveTo>
                    <a:lnTo>
                      <a:pt x="50717" y="268680"/>
                    </a:lnTo>
                    <a:lnTo>
                      <a:pt x="31024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216026" y="0"/>
                    </a:lnTo>
                    <a:lnTo>
                      <a:pt x="235719" y="4030"/>
                    </a:lnTo>
                    <a:lnTo>
                      <a:pt x="251845" y="15006"/>
                    </a:lnTo>
                    <a:lnTo>
                      <a:pt x="262742" y="31250"/>
                    </a:lnTo>
                    <a:lnTo>
                      <a:pt x="266744" y="51085"/>
                    </a:lnTo>
                    <a:lnTo>
                      <a:pt x="266744" y="217594"/>
                    </a:lnTo>
                    <a:lnTo>
                      <a:pt x="262742" y="237430"/>
                    </a:lnTo>
                    <a:lnTo>
                      <a:pt x="251845" y="253673"/>
                    </a:lnTo>
                    <a:lnTo>
                      <a:pt x="235719" y="264649"/>
                    </a:lnTo>
                    <a:lnTo>
                      <a:pt x="216026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object 49">
                <a:extLst>
                  <a:ext uri="{FF2B5EF4-FFF2-40B4-BE49-F238E27FC236}">
                    <a16:creationId xmlns:a16="http://schemas.microsoft.com/office/drawing/2014/main" id="{ECBCAC68-8527-4E76-B9E6-80DE1001B6F5}"/>
                  </a:ext>
                </a:extLst>
              </p:cNvPr>
              <p:cNvSpPr/>
              <p:nvPr/>
            </p:nvSpPr>
            <p:spPr>
              <a:xfrm>
                <a:off x="4684559" y="5422335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66744" y="217594"/>
                    </a:moveTo>
                    <a:lnTo>
                      <a:pt x="262742" y="237430"/>
                    </a:lnTo>
                    <a:lnTo>
                      <a:pt x="251845" y="253673"/>
                    </a:lnTo>
                    <a:lnTo>
                      <a:pt x="235719" y="264649"/>
                    </a:lnTo>
                    <a:lnTo>
                      <a:pt x="216026" y="268680"/>
                    </a:lnTo>
                    <a:lnTo>
                      <a:pt x="50717" y="268680"/>
                    </a:lnTo>
                    <a:lnTo>
                      <a:pt x="31024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216026" y="0"/>
                    </a:lnTo>
                    <a:lnTo>
                      <a:pt x="235719" y="4030"/>
                    </a:lnTo>
                    <a:lnTo>
                      <a:pt x="251845" y="15006"/>
                    </a:lnTo>
                    <a:lnTo>
                      <a:pt x="262742" y="31250"/>
                    </a:lnTo>
                    <a:lnTo>
                      <a:pt x="266744" y="51085"/>
                    </a:lnTo>
                    <a:lnTo>
                      <a:pt x="266744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object 50">
                <a:extLst>
                  <a:ext uri="{FF2B5EF4-FFF2-40B4-BE49-F238E27FC236}">
                    <a16:creationId xmlns:a16="http://schemas.microsoft.com/office/drawing/2014/main" id="{D0A91AC7-13D3-495E-97BF-DB13BBFBE50A}"/>
                  </a:ext>
                </a:extLst>
              </p:cNvPr>
              <p:cNvSpPr txBox="1"/>
              <p:nvPr/>
            </p:nvSpPr>
            <p:spPr>
              <a:xfrm>
                <a:off x="4085082" y="5486858"/>
                <a:ext cx="1107440" cy="1308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>
                  <a:tabLst>
                    <a:tab pos="316040" algn="l"/>
                    <a:tab pos="582359" algn="l"/>
                    <a:tab pos="910971" algn="l"/>
                  </a:tabLst>
                </a:pPr>
                <a:r>
                  <a:rPr sz="765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Nb	Cr	Mo	V</a:t>
                </a:r>
                <a:endParaRPr sz="765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bject 51">
                <a:extLst>
                  <a:ext uri="{FF2B5EF4-FFF2-40B4-BE49-F238E27FC236}">
                    <a16:creationId xmlns:a16="http://schemas.microsoft.com/office/drawing/2014/main" id="{245BC508-711E-4D80-BB85-887FF567C186}"/>
                  </a:ext>
                </a:extLst>
              </p:cNvPr>
              <p:cNvSpPr/>
              <p:nvPr/>
            </p:nvSpPr>
            <p:spPr>
              <a:xfrm>
                <a:off x="6877025" y="4709784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6" y="268680"/>
                    </a:moveTo>
                    <a:lnTo>
                      <a:pt x="50717" y="268680"/>
                    </a:lnTo>
                    <a:lnTo>
                      <a:pt x="31024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216026" y="0"/>
                    </a:lnTo>
                    <a:lnTo>
                      <a:pt x="235719" y="4030"/>
                    </a:lnTo>
                    <a:lnTo>
                      <a:pt x="251845" y="15006"/>
                    </a:lnTo>
                    <a:lnTo>
                      <a:pt x="262742" y="31250"/>
                    </a:lnTo>
                    <a:lnTo>
                      <a:pt x="266744" y="51085"/>
                    </a:lnTo>
                    <a:lnTo>
                      <a:pt x="266744" y="217594"/>
                    </a:lnTo>
                    <a:lnTo>
                      <a:pt x="262742" y="237430"/>
                    </a:lnTo>
                    <a:lnTo>
                      <a:pt x="251845" y="253673"/>
                    </a:lnTo>
                    <a:lnTo>
                      <a:pt x="235719" y="264649"/>
                    </a:lnTo>
                    <a:lnTo>
                      <a:pt x="216026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bject 52">
                <a:extLst>
                  <a:ext uri="{FF2B5EF4-FFF2-40B4-BE49-F238E27FC236}">
                    <a16:creationId xmlns:a16="http://schemas.microsoft.com/office/drawing/2014/main" id="{90688921-93D3-4D0B-B367-9D180283DD85}"/>
                  </a:ext>
                </a:extLst>
              </p:cNvPr>
              <p:cNvSpPr/>
              <p:nvPr/>
            </p:nvSpPr>
            <p:spPr>
              <a:xfrm>
                <a:off x="6877025" y="4709784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66744" y="217594"/>
                    </a:moveTo>
                    <a:lnTo>
                      <a:pt x="262742" y="237430"/>
                    </a:lnTo>
                    <a:lnTo>
                      <a:pt x="251845" y="253673"/>
                    </a:lnTo>
                    <a:lnTo>
                      <a:pt x="235719" y="264649"/>
                    </a:lnTo>
                    <a:lnTo>
                      <a:pt x="216026" y="268680"/>
                    </a:lnTo>
                    <a:lnTo>
                      <a:pt x="50717" y="268680"/>
                    </a:lnTo>
                    <a:lnTo>
                      <a:pt x="31024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216026" y="0"/>
                    </a:lnTo>
                    <a:lnTo>
                      <a:pt x="235719" y="4030"/>
                    </a:lnTo>
                    <a:lnTo>
                      <a:pt x="251845" y="15006"/>
                    </a:lnTo>
                    <a:lnTo>
                      <a:pt x="262742" y="31250"/>
                    </a:lnTo>
                    <a:lnTo>
                      <a:pt x="266744" y="51085"/>
                    </a:lnTo>
                    <a:lnTo>
                      <a:pt x="266744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object 53">
                <a:extLst>
                  <a:ext uri="{FF2B5EF4-FFF2-40B4-BE49-F238E27FC236}">
                    <a16:creationId xmlns:a16="http://schemas.microsoft.com/office/drawing/2014/main" id="{11277132-FBA9-46A0-9C9E-4CD3CE8C00EB}"/>
                  </a:ext>
                </a:extLst>
              </p:cNvPr>
              <p:cNvSpPr/>
              <p:nvPr/>
            </p:nvSpPr>
            <p:spPr>
              <a:xfrm>
                <a:off x="7198592" y="4709784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object 54">
                <a:extLst>
                  <a:ext uri="{FF2B5EF4-FFF2-40B4-BE49-F238E27FC236}">
                    <a16:creationId xmlns:a16="http://schemas.microsoft.com/office/drawing/2014/main" id="{427664E6-74AD-4BFF-9AA5-B14A474DC237}"/>
                  </a:ext>
                </a:extLst>
              </p:cNvPr>
              <p:cNvSpPr/>
              <p:nvPr/>
            </p:nvSpPr>
            <p:spPr>
              <a:xfrm>
                <a:off x="7198592" y="4709784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66746" y="217594"/>
                    </a:move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object 55">
                <a:extLst>
                  <a:ext uri="{FF2B5EF4-FFF2-40B4-BE49-F238E27FC236}">
                    <a16:creationId xmlns:a16="http://schemas.microsoft.com/office/drawing/2014/main" id="{67B7EB1A-C131-473E-A6DE-86022037D2C6}"/>
                  </a:ext>
                </a:extLst>
              </p:cNvPr>
              <p:cNvSpPr txBox="1"/>
              <p:nvPr/>
            </p:nvSpPr>
            <p:spPr>
              <a:xfrm>
                <a:off x="6918816" y="4774307"/>
                <a:ext cx="487680" cy="1308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>
                  <a:tabLst>
                    <a:tab pos="316040" algn="l"/>
                  </a:tabLst>
                </a:pPr>
                <a:r>
                  <a:rPr sz="765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Nb	Cr</a:t>
                </a:r>
                <a:endParaRPr sz="765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object 56">
                <a:extLst>
                  <a:ext uri="{FF2B5EF4-FFF2-40B4-BE49-F238E27FC236}">
                    <a16:creationId xmlns:a16="http://schemas.microsoft.com/office/drawing/2014/main" id="{CB7C057D-8C0B-4DE4-8B54-20C81C0B770B}"/>
                  </a:ext>
                </a:extLst>
              </p:cNvPr>
              <p:cNvSpPr/>
              <p:nvPr/>
            </p:nvSpPr>
            <p:spPr>
              <a:xfrm>
                <a:off x="6877025" y="5044483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6" y="268680"/>
                    </a:moveTo>
                    <a:lnTo>
                      <a:pt x="50717" y="268680"/>
                    </a:lnTo>
                    <a:lnTo>
                      <a:pt x="31024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216026" y="0"/>
                    </a:lnTo>
                    <a:lnTo>
                      <a:pt x="235719" y="4030"/>
                    </a:lnTo>
                    <a:lnTo>
                      <a:pt x="251845" y="15006"/>
                    </a:lnTo>
                    <a:lnTo>
                      <a:pt x="262742" y="31250"/>
                    </a:lnTo>
                    <a:lnTo>
                      <a:pt x="266744" y="51085"/>
                    </a:lnTo>
                    <a:lnTo>
                      <a:pt x="266744" y="217594"/>
                    </a:lnTo>
                    <a:lnTo>
                      <a:pt x="262742" y="237430"/>
                    </a:lnTo>
                    <a:lnTo>
                      <a:pt x="251845" y="253673"/>
                    </a:lnTo>
                    <a:lnTo>
                      <a:pt x="235719" y="264649"/>
                    </a:lnTo>
                    <a:lnTo>
                      <a:pt x="216026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object 57">
                <a:extLst>
                  <a:ext uri="{FF2B5EF4-FFF2-40B4-BE49-F238E27FC236}">
                    <a16:creationId xmlns:a16="http://schemas.microsoft.com/office/drawing/2014/main" id="{902E5903-553D-453A-B133-0AA802CB81F4}"/>
                  </a:ext>
                </a:extLst>
              </p:cNvPr>
              <p:cNvSpPr/>
              <p:nvPr/>
            </p:nvSpPr>
            <p:spPr>
              <a:xfrm>
                <a:off x="6877025" y="5044483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66744" y="217594"/>
                    </a:moveTo>
                    <a:lnTo>
                      <a:pt x="262742" y="237430"/>
                    </a:lnTo>
                    <a:lnTo>
                      <a:pt x="251845" y="253673"/>
                    </a:lnTo>
                    <a:lnTo>
                      <a:pt x="235719" y="264649"/>
                    </a:lnTo>
                    <a:lnTo>
                      <a:pt x="216026" y="268680"/>
                    </a:lnTo>
                    <a:lnTo>
                      <a:pt x="50717" y="268680"/>
                    </a:lnTo>
                    <a:lnTo>
                      <a:pt x="31024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4" y="4030"/>
                    </a:lnTo>
                    <a:lnTo>
                      <a:pt x="50717" y="0"/>
                    </a:lnTo>
                    <a:lnTo>
                      <a:pt x="216026" y="0"/>
                    </a:lnTo>
                    <a:lnTo>
                      <a:pt x="235719" y="4030"/>
                    </a:lnTo>
                    <a:lnTo>
                      <a:pt x="251845" y="15006"/>
                    </a:lnTo>
                    <a:lnTo>
                      <a:pt x="262742" y="31250"/>
                    </a:lnTo>
                    <a:lnTo>
                      <a:pt x="266744" y="51085"/>
                    </a:lnTo>
                    <a:lnTo>
                      <a:pt x="266744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object 58">
                <a:extLst>
                  <a:ext uri="{FF2B5EF4-FFF2-40B4-BE49-F238E27FC236}">
                    <a16:creationId xmlns:a16="http://schemas.microsoft.com/office/drawing/2014/main" id="{169BA89D-69DD-47D7-9CF4-44C17A1F4CAD}"/>
                  </a:ext>
                </a:extLst>
              </p:cNvPr>
              <p:cNvSpPr/>
              <p:nvPr/>
            </p:nvSpPr>
            <p:spPr>
              <a:xfrm>
                <a:off x="7197475" y="5044483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object 59">
                <a:extLst>
                  <a:ext uri="{FF2B5EF4-FFF2-40B4-BE49-F238E27FC236}">
                    <a16:creationId xmlns:a16="http://schemas.microsoft.com/office/drawing/2014/main" id="{40DE7814-4D60-4A09-A524-E3589C9E84E8}"/>
                  </a:ext>
                </a:extLst>
              </p:cNvPr>
              <p:cNvSpPr/>
              <p:nvPr/>
            </p:nvSpPr>
            <p:spPr>
              <a:xfrm>
                <a:off x="7197475" y="5044483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66746" y="217594"/>
                    </a:move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object 60">
                <a:extLst>
                  <a:ext uri="{FF2B5EF4-FFF2-40B4-BE49-F238E27FC236}">
                    <a16:creationId xmlns:a16="http://schemas.microsoft.com/office/drawing/2014/main" id="{BA712E1B-7A5E-4D91-9888-46D90EE3D091}"/>
                  </a:ext>
                </a:extLst>
              </p:cNvPr>
              <p:cNvSpPr txBox="1"/>
              <p:nvPr/>
            </p:nvSpPr>
            <p:spPr>
              <a:xfrm>
                <a:off x="6912595" y="5109008"/>
                <a:ext cx="472440" cy="1308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>
                  <a:tabLst>
                    <a:tab pos="339471" algn="l"/>
                  </a:tabLst>
                </a:pPr>
                <a:r>
                  <a:rPr sz="765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	V</a:t>
                </a:r>
                <a:endParaRPr sz="765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object 61">
                <a:extLst>
                  <a:ext uri="{FF2B5EF4-FFF2-40B4-BE49-F238E27FC236}">
                    <a16:creationId xmlns:a16="http://schemas.microsoft.com/office/drawing/2014/main" id="{FA0E69B5-0B44-4984-81B2-9DF14B5194BB}"/>
                  </a:ext>
                </a:extLst>
              </p:cNvPr>
              <p:cNvSpPr/>
              <p:nvPr/>
            </p:nvSpPr>
            <p:spPr>
              <a:xfrm>
                <a:off x="9054580" y="4709784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0" y="4030"/>
                    </a:lnTo>
                    <a:lnTo>
                      <a:pt x="251847" y="15006"/>
                    </a:lnTo>
                    <a:lnTo>
                      <a:pt x="262744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4" y="237430"/>
                    </a:lnTo>
                    <a:lnTo>
                      <a:pt x="251847" y="253673"/>
                    </a:lnTo>
                    <a:lnTo>
                      <a:pt x="235720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bject 62">
                <a:extLst>
                  <a:ext uri="{FF2B5EF4-FFF2-40B4-BE49-F238E27FC236}">
                    <a16:creationId xmlns:a16="http://schemas.microsoft.com/office/drawing/2014/main" id="{2A27B5A0-1EDE-4731-A25E-FE9B331CAD13}"/>
                  </a:ext>
                </a:extLst>
              </p:cNvPr>
              <p:cNvSpPr/>
              <p:nvPr/>
            </p:nvSpPr>
            <p:spPr>
              <a:xfrm>
                <a:off x="9376147" y="4709784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7" y="264649"/>
                    </a:lnTo>
                    <a:lnTo>
                      <a:pt x="14899" y="253673"/>
                    </a:lnTo>
                    <a:lnTo>
                      <a:pt x="4002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2" y="31250"/>
                    </a:lnTo>
                    <a:lnTo>
                      <a:pt x="14899" y="15006"/>
                    </a:lnTo>
                    <a:lnTo>
                      <a:pt x="31027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object 63">
                <a:extLst>
                  <a:ext uri="{FF2B5EF4-FFF2-40B4-BE49-F238E27FC236}">
                    <a16:creationId xmlns:a16="http://schemas.microsoft.com/office/drawing/2014/main" id="{99684BD5-7DB3-4BB8-9604-21847DD543BC}"/>
                  </a:ext>
                </a:extLst>
              </p:cNvPr>
              <p:cNvSpPr txBox="1"/>
              <p:nvPr/>
            </p:nvSpPr>
            <p:spPr>
              <a:xfrm>
                <a:off x="9083164" y="4777770"/>
                <a:ext cx="654359" cy="1709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>
                  <a:tabLst>
                    <a:tab pos="316040" algn="l"/>
                  </a:tabLst>
                </a:pPr>
                <a:r>
                  <a:rPr sz="1000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Nb	Cr</a:t>
                </a:r>
                <a:endParaRPr sz="10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object 64">
                <a:extLst>
                  <a:ext uri="{FF2B5EF4-FFF2-40B4-BE49-F238E27FC236}">
                    <a16:creationId xmlns:a16="http://schemas.microsoft.com/office/drawing/2014/main" id="{F6A5E81D-4342-4232-BFB6-863552AD366E}"/>
                  </a:ext>
                </a:extLst>
              </p:cNvPr>
              <p:cNvSpPr/>
              <p:nvPr/>
            </p:nvSpPr>
            <p:spPr>
              <a:xfrm>
                <a:off x="9054580" y="5044483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0" y="4030"/>
                    </a:lnTo>
                    <a:lnTo>
                      <a:pt x="251847" y="15006"/>
                    </a:lnTo>
                    <a:lnTo>
                      <a:pt x="262744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4" y="237430"/>
                    </a:lnTo>
                    <a:lnTo>
                      <a:pt x="251847" y="253673"/>
                    </a:lnTo>
                    <a:lnTo>
                      <a:pt x="235720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object 65">
                <a:extLst>
                  <a:ext uri="{FF2B5EF4-FFF2-40B4-BE49-F238E27FC236}">
                    <a16:creationId xmlns:a16="http://schemas.microsoft.com/office/drawing/2014/main" id="{D4C45A20-8701-480B-9F6C-1EF8A2D72E80}"/>
                  </a:ext>
                </a:extLst>
              </p:cNvPr>
              <p:cNvSpPr/>
              <p:nvPr/>
            </p:nvSpPr>
            <p:spPr>
              <a:xfrm>
                <a:off x="9375030" y="5044483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object 66">
                <a:extLst>
                  <a:ext uri="{FF2B5EF4-FFF2-40B4-BE49-F238E27FC236}">
                    <a16:creationId xmlns:a16="http://schemas.microsoft.com/office/drawing/2014/main" id="{C21AD7A1-CE5D-43A4-8923-2207D80E4BD0}"/>
                  </a:ext>
                </a:extLst>
              </p:cNvPr>
              <p:cNvSpPr txBox="1"/>
              <p:nvPr/>
            </p:nvSpPr>
            <p:spPr>
              <a:xfrm>
                <a:off x="6850822" y="5533156"/>
                <a:ext cx="998219" cy="37617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/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Dillute</a:t>
                </a:r>
                <a:r>
                  <a:rPr sz="1100" spc="-86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Leachate</a:t>
                </a:r>
                <a:endParaRPr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bject 67">
                <a:extLst>
                  <a:ext uri="{FF2B5EF4-FFF2-40B4-BE49-F238E27FC236}">
                    <a16:creationId xmlns:a16="http://schemas.microsoft.com/office/drawing/2014/main" id="{FFB7A248-798A-49E1-B648-E804719F8C9F}"/>
                  </a:ext>
                </a:extLst>
              </p:cNvPr>
              <p:cNvSpPr txBox="1"/>
              <p:nvPr/>
            </p:nvSpPr>
            <p:spPr>
              <a:xfrm>
                <a:off x="9066139" y="5109008"/>
                <a:ext cx="729222" cy="6669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6288" indent="6287" defTabSz="822960">
                  <a:tabLst>
                    <a:tab pos="360617" algn="l"/>
                  </a:tabLst>
                </a:pPr>
                <a:r>
                  <a:rPr sz="1100" b="1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	V</a:t>
                </a:r>
                <a:endParaRPr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822960">
                  <a:spcBef>
                    <a:spcPts val="14"/>
                  </a:spcBef>
                </a:pPr>
                <a:endParaRPr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" marR="4572" indent="14859" defTabSz="822960">
                  <a:lnSpc>
                    <a:spcPts val="999"/>
                  </a:lnSpc>
                </a:pPr>
                <a:r>
                  <a:rPr sz="1100" spc="-36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  Products</a:t>
                </a:r>
                <a:endParaRPr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object 68">
                <a:extLst>
                  <a:ext uri="{FF2B5EF4-FFF2-40B4-BE49-F238E27FC236}">
                    <a16:creationId xmlns:a16="http://schemas.microsoft.com/office/drawing/2014/main" id="{7F3E9677-C72B-4C00-BACE-E61F2EB5CB7C}"/>
                  </a:ext>
                </a:extLst>
              </p:cNvPr>
              <p:cNvSpPr/>
              <p:nvPr/>
            </p:nvSpPr>
            <p:spPr>
              <a:xfrm>
                <a:off x="3981226" y="5904874"/>
                <a:ext cx="1449705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1449704" h="436879">
                    <a:moveTo>
                      <a:pt x="1376903" y="436773"/>
                    </a:moveTo>
                    <a:lnTo>
                      <a:pt x="72455" y="436773"/>
                    </a:lnTo>
                    <a:lnTo>
                      <a:pt x="44321" y="431014"/>
                    </a:lnTo>
                    <a:lnTo>
                      <a:pt x="21283" y="415334"/>
                    </a:lnTo>
                    <a:lnTo>
                      <a:pt x="5717" y="392128"/>
                    </a:lnTo>
                    <a:lnTo>
                      <a:pt x="0" y="363791"/>
                    </a:lnTo>
                    <a:lnTo>
                      <a:pt x="0" y="72984"/>
                    </a:lnTo>
                    <a:lnTo>
                      <a:pt x="5717" y="44646"/>
                    </a:lnTo>
                    <a:lnTo>
                      <a:pt x="21283" y="21439"/>
                    </a:lnTo>
                    <a:lnTo>
                      <a:pt x="44321" y="5758"/>
                    </a:lnTo>
                    <a:lnTo>
                      <a:pt x="72455" y="0"/>
                    </a:lnTo>
                    <a:lnTo>
                      <a:pt x="1376903" y="0"/>
                    </a:lnTo>
                    <a:lnTo>
                      <a:pt x="1405037" y="5758"/>
                    </a:lnTo>
                    <a:lnTo>
                      <a:pt x="1428076" y="21439"/>
                    </a:lnTo>
                    <a:lnTo>
                      <a:pt x="1443642" y="44646"/>
                    </a:lnTo>
                    <a:lnTo>
                      <a:pt x="1449359" y="72984"/>
                    </a:lnTo>
                    <a:lnTo>
                      <a:pt x="1449359" y="363791"/>
                    </a:lnTo>
                    <a:lnTo>
                      <a:pt x="1443642" y="392128"/>
                    </a:lnTo>
                    <a:lnTo>
                      <a:pt x="1428076" y="415334"/>
                    </a:lnTo>
                    <a:lnTo>
                      <a:pt x="1405037" y="431014"/>
                    </a:lnTo>
                    <a:lnTo>
                      <a:pt x="1376903" y="436773"/>
                    </a:lnTo>
                    <a:close/>
                  </a:path>
                </a:pathLst>
              </a:custGeom>
              <a:solidFill>
                <a:srgbClr val="B5AF91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object 69">
                <a:extLst>
                  <a:ext uri="{FF2B5EF4-FFF2-40B4-BE49-F238E27FC236}">
                    <a16:creationId xmlns:a16="http://schemas.microsoft.com/office/drawing/2014/main" id="{EED12F3A-6654-4CCC-80AE-6940F8D7EB43}"/>
                  </a:ext>
                </a:extLst>
              </p:cNvPr>
              <p:cNvSpPr txBox="1"/>
              <p:nvPr/>
            </p:nvSpPr>
            <p:spPr>
              <a:xfrm>
                <a:off x="4028587" y="5954037"/>
                <a:ext cx="1312546" cy="37617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algn="ctr" defTabSz="822960"/>
                <a:r>
                  <a:rPr sz="1100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 Depleted</a:t>
                </a:r>
                <a:r>
                  <a:rPr sz="1100" b="1" spc="-77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Stream</a:t>
                </a:r>
                <a:endParaRPr sz="11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object 70">
                <a:extLst>
                  <a:ext uri="{FF2B5EF4-FFF2-40B4-BE49-F238E27FC236}">
                    <a16:creationId xmlns:a16="http://schemas.microsoft.com/office/drawing/2014/main" id="{63D533C3-471C-4EC3-BBE8-01260E331AFD}"/>
                  </a:ext>
                </a:extLst>
              </p:cNvPr>
              <p:cNvSpPr/>
              <p:nvPr/>
            </p:nvSpPr>
            <p:spPr>
              <a:xfrm>
                <a:off x="5886252" y="5890548"/>
                <a:ext cx="1449705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1449704" h="436879">
                    <a:moveTo>
                      <a:pt x="1376903" y="436773"/>
                    </a:moveTo>
                    <a:lnTo>
                      <a:pt x="72455" y="436773"/>
                    </a:lnTo>
                    <a:lnTo>
                      <a:pt x="44321" y="431014"/>
                    </a:lnTo>
                    <a:lnTo>
                      <a:pt x="21283" y="415334"/>
                    </a:lnTo>
                    <a:lnTo>
                      <a:pt x="5717" y="392128"/>
                    </a:lnTo>
                    <a:lnTo>
                      <a:pt x="0" y="363791"/>
                    </a:lnTo>
                    <a:lnTo>
                      <a:pt x="0" y="72981"/>
                    </a:lnTo>
                    <a:lnTo>
                      <a:pt x="5717" y="44644"/>
                    </a:lnTo>
                    <a:lnTo>
                      <a:pt x="21283" y="21438"/>
                    </a:lnTo>
                    <a:lnTo>
                      <a:pt x="44321" y="5758"/>
                    </a:lnTo>
                    <a:lnTo>
                      <a:pt x="72455" y="0"/>
                    </a:lnTo>
                    <a:lnTo>
                      <a:pt x="1376903" y="0"/>
                    </a:lnTo>
                    <a:lnTo>
                      <a:pt x="1405037" y="5758"/>
                    </a:lnTo>
                    <a:lnTo>
                      <a:pt x="1428076" y="21438"/>
                    </a:lnTo>
                    <a:lnTo>
                      <a:pt x="1443642" y="44644"/>
                    </a:lnTo>
                    <a:lnTo>
                      <a:pt x="1449359" y="72981"/>
                    </a:lnTo>
                    <a:lnTo>
                      <a:pt x="1449359" y="363791"/>
                    </a:lnTo>
                    <a:lnTo>
                      <a:pt x="1443642" y="392128"/>
                    </a:lnTo>
                    <a:lnTo>
                      <a:pt x="1428076" y="415334"/>
                    </a:lnTo>
                    <a:lnTo>
                      <a:pt x="1405037" y="431014"/>
                    </a:lnTo>
                    <a:lnTo>
                      <a:pt x="1376903" y="436773"/>
                    </a:lnTo>
                    <a:close/>
                  </a:path>
                </a:pathLst>
              </a:custGeom>
              <a:solidFill>
                <a:srgbClr val="B5AF91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object 71">
                <a:extLst>
                  <a:ext uri="{FF2B5EF4-FFF2-40B4-BE49-F238E27FC236}">
                    <a16:creationId xmlns:a16="http://schemas.microsoft.com/office/drawing/2014/main" id="{6BB0EBC8-0824-4519-A1DE-BCA3E598740F}"/>
                  </a:ext>
                </a:extLst>
              </p:cNvPr>
              <p:cNvSpPr txBox="1"/>
              <p:nvPr/>
            </p:nvSpPr>
            <p:spPr>
              <a:xfrm>
                <a:off x="5930213" y="5939711"/>
                <a:ext cx="1312546" cy="37617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algn="ctr" defTabSz="822960"/>
                <a:r>
                  <a:rPr sz="1100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 Depleted</a:t>
                </a:r>
                <a:r>
                  <a:rPr sz="1100" b="1" spc="-77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Stream</a:t>
                </a:r>
                <a:endParaRPr sz="11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object 72">
                <a:extLst>
                  <a:ext uri="{FF2B5EF4-FFF2-40B4-BE49-F238E27FC236}">
                    <a16:creationId xmlns:a16="http://schemas.microsoft.com/office/drawing/2014/main" id="{B10C19F1-DE91-4735-8B8F-4E8E6ECBD57B}"/>
                  </a:ext>
                </a:extLst>
              </p:cNvPr>
              <p:cNvSpPr txBox="1"/>
              <p:nvPr/>
            </p:nvSpPr>
            <p:spPr>
              <a:xfrm>
                <a:off x="3495004" y="5440787"/>
                <a:ext cx="354966" cy="1461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>
                  <a:tabLst>
                    <a:tab pos="307467" algn="l"/>
                  </a:tabLst>
                </a:pPr>
                <a:r>
                  <a:rPr sz="855" u="heavy" spc="-5" dirty="0">
                    <a:solidFill>
                      <a:srgbClr val="BABA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endParaRPr sz="85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object 73">
                <a:extLst>
                  <a:ext uri="{FF2B5EF4-FFF2-40B4-BE49-F238E27FC236}">
                    <a16:creationId xmlns:a16="http://schemas.microsoft.com/office/drawing/2014/main" id="{94066A54-F36C-430D-AB90-9BA56F0D7D6C}"/>
                  </a:ext>
                </a:extLst>
              </p:cNvPr>
              <p:cNvSpPr txBox="1"/>
              <p:nvPr/>
            </p:nvSpPr>
            <p:spPr>
              <a:xfrm>
                <a:off x="2443134" y="5334196"/>
                <a:ext cx="915098" cy="4275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marR="4572" algn="ctr" defTabSz="822960">
                  <a:lnSpc>
                    <a:spcPts val="999"/>
                  </a:lnSpc>
                </a:pP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efﬁcient  </a:t>
                </a:r>
                <a:r>
                  <a:rPr sz="1100" spc="-9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mineral  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</a:t>
                </a:r>
                <a:r>
                  <a:rPr sz="1100" spc="-23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essing</a:t>
                </a:r>
                <a:endParaRPr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object 74">
                <a:extLst>
                  <a:ext uri="{FF2B5EF4-FFF2-40B4-BE49-F238E27FC236}">
                    <a16:creationId xmlns:a16="http://schemas.microsoft.com/office/drawing/2014/main" id="{7474F72C-4C36-4171-A8F5-81223D575405}"/>
                  </a:ext>
                </a:extLst>
              </p:cNvPr>
              <p:cNvSpPr txBox="1"/>
              <p:nvPr/>
            </p:nvSpPr>
            <p:spPr>
              <a:xfrm>
                <a:off x="5632510" y="5420285"/>
                <a:ext cx="700912" cy="2907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marR="4572" indent="3429" defTabSz="822960">
                  <a:lnSpc>
                    <a:spcPts val="999"/>
                  </a:lnSpc>
                </a:pP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Selecti</a:t>
                </a:r>
                <a:r>
                  <a:rPr sz="1100" spc="-23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 Leaching</a:t>
                </a:r>
                <a:endParaRPr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object 75">
                <a:extLst>
                  <a:ext uri="{FF2B5EF4-FFF2-40B4-BE49-F238E27FC236}">
                    <a16:creationId xmlns:a16="http://schemas.microsoft.com/office/drawing/2014/main" id="{C1165991-2014-4697-9DB2-F834C0B060F2}"/>
                  </a:ext>
                </a:extLst>
              </p:cNvPr>
              <p:cNvSpPr txBox="1"/>
              <p:nvPr/>
            </p:nvSpPr>
            <p:spPr>
              <a:xfrm>
                <a:off x="3030868" y="4094166"/>
                <a:ext cx="968113" cy="28497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marR="4572" indent="57722" defTabSz="822960">
                  <a:lnSpc>
                    <a:spcPts val="999"/>
                  </a:lnSpc>
                </a:pPr>
                <a:r>
                  <a:rPr sz="105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ﬁne metals  </a:t>
                </a:r>
                <a:r>
                  <a:rPr sz="1050" spc="-9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sz="1050" spc="-81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05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  <a:endParaRPr sz="105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object 76">
                <a:extLst>
                  <a:ext uri="{FF2B5EF4-FFF2-40B4-BE49-F238E27FC236}">
                    <a16:creationId xmlns:a16="http://schemas.microsoft.com/office/drawing/2014/main" id="{406ECB98-26C4-476C-9B67-F5FCD51AD2AC}"/>
                  </a:ext>
                </a:extLst>
              </p:cNvPr>
              <p:cNvSpPr txBox="1"/>
              <p:nvPr/>
            </p:nvSpPr>
            <p:spPr>
              <a:xfrm>
                <a:off x="5467372" y="4143934"/>
                <a:ext cx="925682" cy="42910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marR="4572" algn="ctr" defTabSz="822960">
                  <a:lnSpc>
                    <a:spcPts val="999"/>
                  </a:lnSpc>
                </a:pP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Regene</a:t>
                </a:r>
                <a:r>
                  <a:rPr sz="1100" spc="-23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sz="1100" spc="-9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  Leaching  Solution</a:t>
                </a:r>
                <a:endParaRPr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object 77">
                <a:extLst>
                  <a:ext uri="{FF2B5EF4-FFF2-40B4-BE49-F238E27FC236}">
                    <a16:creationId xmlns:a16="http://schemas.microsoft.com/office/drawing/2014/main" id="{7A945D38-513B-4F8E-89B7-699099D5D319}"/>
                  </a:ext>
                </a:extLst>
              </p:cNvPr>
              <p:cNvSpPr txBox="1"/>
              <p:nvPr/>
            </p:nvSpPr>
            <p:spPr>
              <a:xfrm>
                <a:off x="7945067" y="4788949"/>
                <a:ext cx="726639" cy="4275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marR="4572" indent="2858" algn="just" defTabSz="822960">
                  <a:lnSpc>
                    <a:spcPts val="999"/>
                  </a:lnSpc>
                </a:pP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Selecti</a:t>
                </a:r>
                <a:r>
                  <a:rPr sz="1100" spc="-23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 Material  Re</a:t>
                </a:r>
                <a:r>
                  <a:rPr sz="1100" spc="-23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sz="1100" spc="9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sz="1100" spc="-5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object 78">
                <a:extLst>
                  <a:ext uri="{FF2B5EF4-FFF2-40B4-BE49-F238E27FC236}">
                    <a16:creationId xmlns:a16="http://schemas.microsoft.com/office/drawing/2014/main" id="{0FE357CC-0866-4D33-ACAA-B4DED75A094D}"/>
                  </a:ext>
                </a:extLst>
              </p:cNvPr>
              <p:cNvSpPr/>
              <p:nvPr/>
            </p:nvSpPr>
            <p:spPr>
              <a:xfrm>
                <a:off x="5918100" y="4599102"/>
                <a:ext cx="0" cy="722630"/>
              </a:xfrm>
              <a:custGeom>
                <a:avLst/>
                <a:gdLst/>
                <a:ahLst/>
                <a:cxnLst/>
                <a:rect l="l" t="t" r="r" b="b"/>
                <a:pathLst>
                  <a:path h="722629">
                    <a:moveTo>
                      <a:pt x="0" y="0"/>
                    </a:moveTo>
                    <a:lnTo>
                      <a:pt x="0" y="722071"/>
                    </a:lnTo>
                  </a:path>
                </a:pathLst>
              </a:custGeom>
              <a:ln w="15904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object 79">
                <a:extLst>
                  <a:ext uri="{FF2B5EF4-FFF2-40B4-BE49-F238E27FC236}">
                    <a16:creationId xmlns:a16="http://schemas.microsoft.com/office/drawing/2014/main" id="{4B8D0CDF-852E-47AB-B0FC-5AF5E6C57FF7}"/>
                  </a:ext>
                </a:extLst>
              </p:cNvPr>
              <p:cNvSpPr/>
              <p:nvPr/>
            </p:nvSpPr>
            <p:spPr>
              <a:xfrm>
                <a:off x="4616279" y="6717677"/>
                <a:ext cx="13716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69215">
                    <a:moveTo>
                      <a:pt x="136558" y="0"/>
                    </a:moveTo>
                    <a:lnTo>
                      <a:pt x="68280" y="68773"/>
                    </a:lnTo>
                    <a:lnTo>
                      <a:pt x="0" y="0"/>
                    </a:lnTo>
                  </a:path>
                </a:pathLst>
              </a:custGeom>
              <a:ln w="15996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object 80">
                <a:extLst>
                  <a:ext uri="{FF2B5EF4-FFF2-40B4-BE49-F238E27FC236}">
                    <a16:creationId xmlns:a16="http://schemas.microsoft.com/office/drawing/2014/main" id="{BF172622-02C0-414A-A236-E54CDDF28853}"/>
                  </a:ext>
                </a:extLst>
              </p:cNvPr>
              <p:cNvSpPr/>
              <p:nvPr/>
            </p:nvSpPr>
            <p:spPr>
              <a:xfrm>
                <a:off x="4684560" y="6488608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59">
                    <a:moveTo>
                      <a:pt x="0" y="0"/>
                    </a:moveTo>
                    <a:lnTo>
                      <a:pt x="0" y="301675"/>
                    </a:lnTo>
                  </a:path>
                </a:pathLst>
              </a:custGeom>
              <a:ln w="15904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object 81">
                <a:extLst>
                  <a:ext uri="{FF2B5EF4-FFF2-40B4-BE49-F238E27FC236}">
                    <a16:creationId xmlns:a16="http://schemas.microsoft.com/office/drawing/2014/main" id="{490EF8FE-F32B-462B-A304-BB6374C7B5FF}"/>
                  </a:ext>
                </a:extLst>
              </p:cNvPr>
              <p:cNvSpPr/>
              <p:nvPr/>
            </p:nvSpPr>
            <p:spPr>
              <a:xfrm>
                <a:off x="6577479" y="6703348"/>
                <a:ext cx="13716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137159" h="69215">
                    <a:moveTo>
                      <a:pt x="136558" y="0"/>
                    </a:moveTo>
                    <a:lnTo>
                      <a:pt x="68280" y="68776"/>
                    </a:lnTo>
                    <a:lnTo>
                      <a:pt x="0" y="0"/>
                    </a:lnTo>
                  </a:path>
                </a:pathLst>
              </a:custGeom>
              <a:ln w="15996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object 82">
                <a:extLst>
                  <a:ext uri="{FF2B5EF4-FFF2-40B4-BE49-F238E27FC236}">
                    <a16:creationId xmlns:a16="http://schemas.microsoft.com/office/drawing/2014/main" id="{7DAA65EF-7280-45AC-8D38-E1C57B56EA91}"/>
                  </a:ext>
                </a:extLst>
              </p:cNvPr>
              <p:cNvSpPr/>
              <p:nvPr/>
            </p:nvSpPr>
            <p:spPr>
              <a:xfrm>
                <a:off x="6645760" y="6474282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59">
                    <a:moveTo>
                      <a:pt x="0" y="0"/>
                    </a:moveTo>
                    <a:lnTo>
                      <a:pt x="0" y="301675"/>
                    </a:lnTo>
                  </a:path>
                </a:pathLst>
              </a:custGeom>
              <a:ln w="15904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object 83">
                <a:extLst>
                  <a:ext uri="{FF2B5EF4-FFF2-40B4-BE49-F238E27FC236}">
                    <a16:creationId xmlns:a16="http://schemas.microsoft.com/office/drawing/2014/main" id="{4FC6C8EE-BF48-42C2-A08D-FF622F00F5D5}"/>
                  </a:ext>
                </a:extLst>
              </p:cNvPr>
              <p:cNvSpPr txBox="1"/>
              <p:nvPr/>
            </p:nvSpPr>
            <p:spPr>
              <a:xfrm>
                <a:off x="4919292" y="6522820"/>
                <a:ext cx="1350281" cy="35907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4572" algn="ctr" defTabSz="822960"/>
                <a:r>
                  <a:rPr lang="nl-BE" sz="1050" spc="-36" dirty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as construction materials</a:t>
                </a:r>
                <a:endParaRPr sz="105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object 84">
                <a:extLst>
                  <a:ext uri="{FF2B5EF4-FFF2-40B4-BE49-F238E27FC236}">
                    <a16:creationId xmlns:a16="http://schemas.microsoft.com/office/drawing/2014/main" id="{4AE80E1A-72D0-4991-B419-79B863FF160C}"/>
                  </a:ext>
                </a:extLst>
              </p:cNvPr>
              <p:cNvSpPr txBox="1"/>
              <p:nvPr/>
            </p:nvSpPr>
            <p:spPr>
              <a:xfrm>
                <a:off x="835564" y="2294890"/>
                <a:ext cx="1343660" cy="20005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/>
                <a:r>
                  <a:rPr sz="1170" b="1" dirty="0">
                    <a:solidFill>
                      <a:srgbClr val="8BBAE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Current</a:t>
                </a:r>
                <a:r>
                  <a:rPr sz="1170" b="1" spc="-63" dirty="0">
                    <a:solidFill>
                      <a:srgbClr val="8BBAE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70" b="1" spc="-5" dirty="0">
                    <a:solidFill>
                      <a:srgbClr val="8BBAE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  <a:endParaRPr sz="117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object 85">
                <a:extLst>
                  <a:ext uri="{FF2B5EF4-FFF2-40B4-BE49-F238E27FC236}">
                    <a16:creationId xmlns:a16="http://schemas.microsoft.com/office/drawing/2014/main" id="{1F64D5C0-A4E9-487C-A35E-621C7DB09C1D}"/>
                  </a:ext>
                </a:extLst>
              </p:cNvPr>
              <p:cNvSpPr/>
              <p:nvPr/>
            </p:nvSpPr>
            <p:spPr>
              <a:xfrm>
                <a:off x="1902507" y="2914350"/>
                <a:ext cx="94615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144144">
                    <a:moveTo>
                      <a:pt x="85917" y="51469"/>
                    </a:moveTo>
                    <a:lnTo>
                      <a:pt x="79144" y="38571"/>
                    </a:lnTo>
                    <a:lnTo>
                      <a:pt x="72537" y="25571"/>
                    </a:lnTo>
                    <a:lnTo>
                      <a:pt x="65785" y="12653"/>
                    </a:lnTo>
                    <a:lnTo>
                      <a:pt x="58576" y="0"/>
                    </a:lnTo>
                    <a:lnTo>
                      <a:pt x="44782" y="8241"/>
                    </a:lnTo>
                    <a:lnTo>
                      <a:pt x="30289" y="16823"/>
                    </a:lnTo>
                    <a:lnTo>
                      <a:pt x="15295" y="25579"/>
                    </a:lnTo>
                    <a:lnTo>
                      <a:pt x="0" y="34336"/>
                    </a:lnTo>
                    <a:lnTo>
                      <a:pt x="7232" y="48304"/>
                    </a:lnTo>
                    <a:lnTo>
                      <a:pt x="14814" y="62107"/>
                    </a:lnTo>
                    <a:lnTo>
                      <a:pt x="22576" y="75812"/>
                    </a:lnTo>
                    <a:lnTo>
                      <a:pt x="30348" y="89487"/>
                    </a:lnTo>
                    <a:lnTo>
                      <a:pt x="37754" y="102515"/>
                    </a:lnTo>
                    <a:lnTo>
                      <a:pt x="44825" y="115719"/>
                    </a:lnTo>
                    <a:lnTo>
                      <a:pt x="50892" y="129365"/>
                    </a:lnTo>
                    <a:lnTo>
                      <a:pt x="55284" y="143717"/>
                    </a:lnTo>
                    <a:lnTo>
                      <a:pt x="62260" y="131566"/>
                    </a:lnTo>
                    <a:lnTo>
                      <a:pt x="84122" y="95680"/>
                    </a:lnTo>
                    <a:lnTo>
                      <a:pt x="92432" y="82433"/>
                    </a:lnTo>
                    <a:lnTo>
                      <a:pt x="94142" y="74995"/>
                    </a:lnTo>
                    <a:lnTo>
                      <a:pt x="94297" y="68484"/>
                    </a:lnTo>
                    <a:lnTo>
                      <a:pt x="92330" y="62588"/>
                    </a:lnTo>
                    <a:lnTo>
                      <a:pt x="89213" y="57014"/>
                    </a:lnTo>
                    <a:lnTo>
                      <a:pt x="85917" y="51469"/>
                    </a:lnTo>
                    <a:lnTo>
                      <a:pt x="82895" y="45922"/>
                    </a:lnTo>
                    <a:lnTo>
                      <a:pt x="86965" y="53400"/>
                    </a:lnTo>
                    <a:lnTo>
                      <a:pt x="85917" y="51469"/>
                    </a:lnTo>
                    <a:close/>
                  </a:path>
                </a:pathLst>
              </a:custGeom>
              <a:ln w="1593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object 86">
                <a:extLst>
                  <a:ext uri="{FF2B5EF4-FFF2-40B4-BE49-F238E27FC236}">
                    <a16:creationId xmlns:a16="http://schemas.microsoft.com/office/drawing/2014/main" id="{43C686A7-3938-44B6-AD98-323F46AA093B}"/>
                  </a:ext>
                </a:extLst>
              </p:cNvPr>
              <p:cNvSpPr/>
              <p:nvPr/>
            </p:nvSpPr>
            <p:spPr>
              <a:xfrm>
                <a:off x="1854252" y="3020672"/>
                <a:ext cx="9461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101600">
                    <a:moveTo>
                      <a:pt x="83131" y="13124"/>
                    </a:moveTo>
                    <a:lnTo>
                      <a:pt x="70376" y="13131"/>
                    </a:lnTo>
                    <a:lnTo>
                      <a:pt x="57606" y="13321"/>
                    </a:lnTo>
                    <a:lnTo>
                      <a:pt x="44846" y="13225"/>
                    </a:lnTo>
                    <a:lnTo>
                      <a:pt x="32123" y="12375"/>
                    </a:lnTo>
                    <a:lnTo>
                      <a:pt x="28661" y="11997"/>
                    </a:lnTo>
                    <a:lnTo>
                      <a:pt x="28426" y="8501"/>
                    </a:lnTo>
                    <a:lnTo>
                      <a:pt x="28227" y="5824"/>
                    </a:lnTo>
                    <a:lnTo>
                      <a:pt x="28304" y="2943"/>
                    </a:lnTo>
                    <a:lnTo>
                      <a:pt x="28392" y="0"/>
                    </a:lnTo>
                    <a:lnTo>
                      <a:pt x="21285" y="12576"/>
                    </a:lnTo>
                    <a:lnTo>
                      <a:pt x="14018" y="25054"/>
                    </a:lnTo>
                    <a:lnTo>
                      <a:pt x="6839" y="37580"/>
                    </a:lnTo>
                    <a:lnTo>
                      <a:pt x="0" y="50296"/>
                    </a:lnTo>
                    <a:lnTo>
                      <a:pt x="3694" y="57385"/>
                    </a:lnTo>
                    <a:lnTo>
                      <a:pt x="9455" y="68389"/>
                    </a:lnTo>
                    <a:lnTo>
                      <a:pt x="15322" y="79421"/>
                    </a:lnTo>
                    <a:lnTo>
                      <a:pt x="21330" y="90383"/>
                    </a:lnTo>
                    <a:lnTo>
                      <a:pt x="27514" y="101173"/>
                    </a:lnTo>
                    <a:lnTo>
                      <a:pt x="27483" y="95955"/>
                    </a:lnTo>
                    <a:lnTo>
                      <a:pt x="27647" y="90546"/>
                    </a:lnTo>
                    <a:lnTo>
                      <a:pt x="28463" y="85625"/>
                    </a:lnTo>
                    <a:lnTo>
                      <a:pt x="29144" y="81649"/>
                    </a:lnTo>
                    <a:lnTo>
                      <a:pt x="33103" y="82149"/>
                    </a:lnTo>
                    <a:lnTo>
                      <a:pt x="45804" y="83165"/>
                    </a:lnTo>
                    <a:lnTo>
                      <a:pt x="82540" y="72950"/>
                    </a:lnTo>
                    <a:lnTo>
                      <a:pt x="94309" y="49395"/>
                    </a:lnTo>
                    <a:lnTo>
                      <a:pt x="93984" y="39537"/>
                    </a:lnTo>
                    <a:lnTo>
                      <a:pt x="91444" y="30523"/>
                    </a:lnTo>
                    <a:lnTo>
                      <a:pt x="87543" y="21877"/>
                    </a:lnTo>
                    <a:lnTo>
                      <a:pt x="83131" y="13124"/>
                    </a:lnTo>
                    <a:lnTo>
                      <a:pt x="77295" y="12996"/>
                    </a:lnTo>
                    <a:lnTo>
                      <a:pt x="84185" y="15316"/>
                    </a:lnTo>
                    <a:lnTo>
                      <a:pt x="83131" y="13124"/>
                    </a:lnTo>
                    <a:close/>
                  </a:path>
                </a:pathLst>
              </a:custGeom>
              <a:ln w="1595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object 87">
                <a:extLst>
                  <a:ext uri="{FF2B5EF4-FFF2-40B4-BE49-F238E27FC236}">
                    <a16:creationId xmlns:a16="http://schemas.microsoft.com/office/drawing/2014/main" id="{8DECF934-792B-431B-A0F0-AF71C9C47D06}"/>
                  </a:ext>
                </a:extLst>
              </p:cNvPr>
              <p:cNvSpPr/>
              <p:nvPr/>
            </p:nvSpPr>
            <p:spPr>
              <a:xfrm>
                <a:off x="1710194" y="3031163"/>
                <a:ext cx="1225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122555" h="74930">
                    <a:moveTo>
                      <a:pt x="64199" y="72698"/>
                    </a:moveTo>
                    <a:lnTo>
                      <a:pt x="78678" y="73206"/>
                    </a:lnTo>
                    <a:lnTo>
                      <a:pt x="93157" y="73909"/>
                    </a:lnTo>
                    <a:lnTo>
                      <a:pt x="107637" y="74439"/>
                    </a:lnTo>
                    <a:lnTo>
                      <a:pt x="122119" y="74426"/>
                    </a:lnTo>
                    <a:lnTo>
                      <a:pt x="121893" y="58278"/>
                    </a:lnTo>
                    <a:lnTo>
                      <a:pt x="121726" y="41349"/>
                    </a:lnTo>
                    <a:lnTo>
                      <a:pt x="121657" y="23899"/>
                    </a:lnTo>
                    <a:lnTo>
                      <a:pt x="121724" y="6193"/>
                    </a:lnTo>
                    <a:lnTo>
                      <a:pt x="106096" y="5542"/>
                    </a:lnTo>
                    <a:lnTo>
                      <a:pt x="90439" y="5282"/>
                    </a:lnTo>
                    <a:lnTo>
                      <a:pt x="74775" y="5231"/>
                    </a:lnTo>
                    <a:lnTo>
                      <a:pt x="59124" y="5206"/>
                    </a:lnTo>
                    <a:lnTo>
                      <a:pt x="44221" y="5198"/>
                    </a:lnTo>
                    <a:lnTo>
                      <a:pt x="29330" y="4802"/>
                    </a:lnTo>
                    <a:lnTo>
                      <a:pt x="14554" y="3306"/>
                    </a:lnTo>
                    <a:lnTo>
                      <a:pt x="0" y="0"/>
                    </a:lnTo>
                    <a:lnTo>
                      <a:pt x="7003" y="12149"/>
                    </a:lnTo>
                    <a:lnTo>
                      <a:pt x="13782" y="24407"/>
                    </a:lnTo>
                    <a:lnTo>
                      <a:pt x="20421" y="36739"/>
                    </a:lnTo>
                    <a:lnTo>
                      <a:pt x="27006" y="49109"/>
                    </a:lnTo>
                    <a:lnTo>
                      <a:pt x="30544" y="55751"/>
                    </a:lnTo>
                    <a:lnTo>
                      <a:pt x="57780" y="72819"/>
                    </a:lnTo>
                    <a:lnTo>
                      <a:pt x="64199" y="72698"/>
                    </a:lnTo>
                    <a:lnTo>
                      <a:pt x="70470" y="72832"/>
                    </a:lnTo>
                    <a:lnTo>
                      <a:pt x="62018" y="72649"/>
                    </a:lnTo>
                    <a:lnTo>
                      <a:pt x="64199" y="72698"/>
                    </a:lnTo>
                    <a:close/>
                  </a:path>
                </a:pathLst>
              </a:custGeom>
              <a:ln w="1598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object 88">
                <a:extLst>
                  <a:ext uri="{FF2B5EF4-FFF2-40B4-BE49-F238E27FC236}">
                    <a16:creationId xmlns:a16="http://schemas.microsoft.com/office/drawing/2014/main" id="{27BE8BA3-D2B6-4177-BB22-05A906E54774}"/>
                  </a:ext>
                </a:extLst>
              </p:cNvPr>
              <p:cNvSpPr/>
              <p:nvPr/>
            </p:nvSpPr>
            <p:spPr>
              <a:xfrm>
                <a:off x="1690238" y="2932597"/>
                <a:ext cx="9017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90169" h="92710">
                    <a:moveTo>
                      <a:pt x="51250" y="92469"/>
                    </a:moveTo>
                    <a:lnTo>
                      <a:pt x="57594" y="81318"/>
                    </a:lnTo>
                    <a:lnTo>
                      <a:pt x="63782" y="70066"/>
                    </a:lnTo>
                    <a:lnTo>
                      <a:pt x="70209" y="58963"/>
                    </a:lnTo>
                    <a:lnTo>
                      <a:pt x="77268" y="48258"/>
                    </a:lnTo>
                    <a:lnTo>
                      <a:pt x="79324" y="45451"/>
                    </a:lnTo>
                    <a:lnTo>
                      <a:pt x="82437" y="46987"/>
                    </a:lnTo>
                    <a:lnTo>
                      <a:pt x="84825" y="48160"/>
                    </a:lnTo>
                    <a:lnTo>
                      <a:pt x="87302" y="49639"/>
                    </a:lnTo>
                    <a:lnTo>
                      <a:pt x="89770" y="51161"/>
                    </a:lnTo>
                    <a:lnTo>
                      <a:pt x="82486" y="38708"/>
                    </a:lnTo>
                    <a:lnTo>
                      <a:pt x="75361" y="26154"/>
                    </a:lnTo>
                    <a:lnTo>
                      <a:pt x="68145" y="13645"/>
                    </a:lnTo>
                    <a:lnTo>
                      <a:pt x="60588" y="1328"/>
                    </a:lnTo>
                    <a:lnTo>
                      <a:pt x="52659" y="1042"/>
                    </a:lnTo>
                    <a:lnTo>
                      <a:pt x="40327" y="594"/>
                    </a:lnTo>
                    <a:lnTo>
                      <a:pt x="27909" y="218"/>
                    </a:lnTo>
                    <a:lnTo>
                      <a:pt x="15476" y="0"/>
                    </a:lnTo>
                    <a:lnTo>
                      <a:pt x="3100" y="21"/>
                    </a:lnTo>
                    <a:lnTo>
                      <a:pt x="7613" y="2624"/>
                    </a:lnTo>
                    <a:lnTo>
                      <a:pt x="12205" y="5453"/>
                    </a:lnTo>
                    <a:lnTo>
                      <a:pt x="16017" y="8629"/>
                    </a:lnTo>
                    <a:lnTo>
                      <a:pt x="19109" y="11198"/>
                    </a:lnTo>
                    <a:lnTo>
                      <a:pt x="16698" y="14416"/>
                    </a:lnTo>
                    <a:lnTo>
                      <a:pt x="9495" y="24999"/>
                    </a:lnTo>
                    <a:lnTo>
                      <a:pt x="3543" y="36769"/>
                    </a:lnTo>
                    <a:lnTo>
                      <a:pt x="0" y="49300"/>
                    </a:lnTo>
                    <a:lnTo>
                      <a:pt x="18" y="62166"/>
                    </a:lnTo>
                    <a:lnTo>
                      <a:pt x="32121" y="91071"/>
                    </a:lnTo>
                    <a:lnTo>
                      <a:pt x="51250" y="92469"/>
                    </a:lnTo>
                    <a:lnTo>
                      <a:pt x="54230" y="87437"/>
                    </a:lnTo>
                    <a:lnTo>
                      <a:pt x="48799" y="92298"/>
                    </a:lnTo>
                    <a:lnTo>
                      <a:pt x="51250" y="92469"/>
                    </a:lnTo>
                    <a:close/>
                  </a:path>
                </a:pathLst>
              </a:custGeom>
              <a:ln w="159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object 89">
                <a:extLst>
                  <a:ext uri="{FF2B5EF4-FFF2-40B4-BE49-F238E27FC236}">
                    <a16:creationId xmlns:a16="http://schemas.microsoft.com/office/drawing/2014/main" id="{F652D27D-9208-4C87-8ABD-7E661C6B1352}"/>
                  </a:ext>
                </a:extLst>
              </p:cNvPr>
              <p:cNvSpPr/>
              <p:nvPr/>
            </p:nvSpPr>
            <p:spPr>
              <a:xfrm>
                <a:off x="1734011" y="2827395"/>
                <a:ext cx="12509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104775">
                    <a:moveTo>
                      <a:pt x="30456" y="21211"/>
                    </a:moveTo>
                    <a:lnTo>
                      <a:pt x="22768" y="33580"/>
                    </a:lnTo>
                    <a:lnTo>
                      <a:pt x="14919" y="45855"/>
                    </a:lnTo>
                    <a:lnTo>
                      <a:pt x="7225" y="58220"/>
                    </a:lnTo>
                    <a:lnTo>
                      <a:pt x="0" y="70856"/>
                    </a:lnTo>
                    <a:lnTo>
                      <a:pt x="13989" y="78741"/>
                    </a:lnTo>
                    <a:lnTo>
                      <a:pt x="28624" y="87062"/>
                    </a:lnTo>
                    <a:lnTo>
                      <a:pt x="43653" y="95728"/>
                    </a:lnTo>
                    <a:lnTo>
                      <a:pt x="58823" y="104649"/>
                    </a:lnTo>
                    <a:lnTo>
                      <a:pt x="67206" y="91347"/>
                    </a:lnTo>
                    <a:lnTo>
                      <a:pt x="75264" y="77818"/>
                    </a:lnTo>
                    <a:lnTo>
                      <a:pt x="83140" y="64177"/>
                    </a:lnTo>
                    <a:lnTo>
                      <a:pt x="90981" y="50545"/>
                    </a:lnTo>
                    <a:lnTo>
                      <a:pt x="98465" y="37564"/>
                    </a:lnTo>
                    <a:lnTo>
                      <a:pt x="106263" y="24782"/>
                    </a:lnTo>
                    <a:lnTo>
                      <a:pt x="114940" y="12647"/>
                    </a:lnTo>
                    <a:lnTo>
                      <a:pt x="125062" y="1610"/>
                    </a:lnTo>
                    <a:lnTo>
                      <a:pt x="111130" y="1632"/>
                    </a:lnTo>
                    <a:lnTo>
                      <a:pt x="69340" y="592"/>
                    </a:lnTo>
                    <a:lnTo>
                      <a:pt x="53782" y="0"/>
                    </a:lnTo>
                    <a:lnTo>
                      <a:pt x="46542" y="2271"/>
                    </a:lnTo>
                    <a:lnTo>
                      <a:pt x="37599" y="5063"/>
                    </a:lnTo>
                    <a:lnTo>
                      <a:pt x="34850" y="13874"/>
                    </a:lnTo>
                    <a:lnTo>
                      <a:pt x="30456" y="21211"/>
                    </a:lnTo>
                    <a:lnTo>
                      <a:pt x="27204" y="26609"/>
                    </a:lnTo>
                    <a:lnTo>
                      <a:pt x="31575" y="19332"/>
                    </a:lnTo>
                    <a:lnTo>
                      <a:pt x="30456" y="21211"/>
                    </a:lnTo>
                    <a:close/>
                  </a:path>
                </a:pathLst>
              </a:custGeom>
              <a:ln w="1597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bject 90">
                <a:extLst>
                  <a:ext uri="{FF2B5EF4-FFF2-40B4-BE49-F238E27FC236}">
                    <a16:creationId xmlns:a16="http://schemas.microsoft.com/office/drawing/2014/main" id="{ACBD8B8A-9219-41A5-BACD-5AC45C345470}"/>
                  </a:ext>
                </a:extLst>
              </p:cNvPr>
              <p:cNvSpPr/>
              <p:nvPr/>
            </p:nvSpPr>
            <p:spPr>
              <a:xfrm>
                <a:off x="1848651" y="2827986"/>
                <a:ext cx="104139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04139" h="85725">
                    <a:moveTo>
                      <a:pt x="0" y="31348"/>
                    </a:moveTo>
                    <a:lnTo>
                      <a:pt x="6407" y="42457"/>
                    </a:lnTo>
                    <a:lnTo>
                      <a:pt x="12979" y="53491"/>
                    </a:lnTo>
                    <a:lnTo>
                      <a:pt x="19303" y="64659"/>
                    </a:lnTo>
                    <a:lnTo>
                      <a:pt x="24966" y="76172"/>
                    </a:lnTo>
                    <a:lnTo>
                      <a:pt x="26355" y="79367"/>
                    </a:lnTo>
                    <a:lnTo>
                      <a:pt x="23492" y="81321"/>
                    </a:lnTo>
                    <a:lnTo>
                      <a:pt x="21294" y="82803"/>
                    </a:lnTo>
                    <a:lnTo>
                      <a:pt x="18767" y="84222"/>
                    </a:lnTo>
                    <a:lnTo>
                      <a:pt x="16230" y="85609"/>
                    </a:lnTo>
                    <a:lnTo>
                      <a:pt x="30579" y="85492"/>
                    </a:lnTo>
                    <a:lnTo>
                      <a:pt x="44935" y="85567"/>
                    </a:lnTo>
                    <a:lnTo>
                      <a:pt x="59294" y="85539"/>
                    </a:lnTo>
                    <a:lnTo>
                      <a:pt x="73651" y="85111"/>
                    </a:lnTo>
                    <a:lnTo>
                      <a:pt x="97376" y="46435"/>
                    </a:lnTo>
                    <a:lnTo>
                      <a:pt x="103551" y="35636"/>
                    </a:lnTo>
                    <a:lnTo>
                      <a:pt x="99064" y="38254"/>
                    </a:lnTo>
                    <a:lnTo>
                      <a:pt x="94321" y="40831"/>
                    </a:lnTo>
                    <a:lnTo>
                      <a:pt x="89680" y="42593"/>
                    </a:lnTo>
                    <a:lnTo>
                      <a:pt x="85948" y="44009"/>
                    </a:lnTo>
                    <a:lnTo>
                      <a:pt x="84389" y="40285"/>
                    </a:lnTo>
                    <a:lnTo>
                      <a:pt x="78883" y="28705"/>
                    </a:lnTo>
                    <a:lnTo>
                      <a:pt x="51677" y="1820"/>
                    </a:lnTo>
                    <a:lnTo>
                      <a:pt x="38491" y="0"/>
                    </a:lnTo>
                    <a:lnTo>
                      <a:pt x="31927" y="1118"/>
                    </a:lnTo>
                    <a:lnTo>
                      <a:pt x="0" y="31348"/>
                    </a:lnTo>
                    <a:lnTo>
                      <a:pt x="2834" y="36483"/>
                    </a:lnTo>
                    <a:lnTo>
                      <a:pt x="1334" y="29308"/>
                    </a:lnTo>
                    <a:lnTo>
                      <a:pt x="0" y="31348"/>
                    </a:lnTo>
                    <a:close/>
                  </a:path>
                </a:pathLst>
              </a:custGeom>
              <a:ln w="1597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object 91">
                <a:extLst>
                  <a:ext uri="{FF2B5EF4-FFF2-40B4-BE49-F238E27FC236}">
                    <a16:creationId xmlns:a16="http://schemas.microsoft.com/office/drawing/2014/main" id="{E547CDB2-AA23-435E-9A2D-2C42811CD69F}"/>
                  </a:ext>
                </a:extLst>
              </p:cNvPr>
              <p:cNvSpPr txBox="1"/>
              <p:nvPr/>
            </p:nvSpPr>
            <p:spPr>
              <a:xfrm>
                <a:off x="942808" y="3185636"/>
                <a:ext cx="632337" cy="2319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2868" marR="4572" indent="-72009" defTabSz="822960">
                  <a:lnSpc>
                    <a:spcPts val="782"/>
                  </a:lnSpc>
                </a:pPr>
                <a:r>
                  <a:rPr sz="1000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</a:t>
                </a:r>
                <a:r>
                  <a:rPr sz="1000" spc="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sz="1000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sz="675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sz="1000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Ores</a:t>
                </a:r>
                <a:endParaRPr sz="67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object 92">
                <a:extLst>
                  <a:ext uri="{FF2B5EF4-FFF2-40B4-BE49-F238E27FC236}">
                    <a16:creationId xmlns:a16="http://schemas.microsoft.com/office/drawing/2014/main" id="{80FF3B1D-5E84-4B32-A565-D175F537A18A}"/>
                  </a:ext>
                </a:extLst>
              </p:cNvPr>
              <p:cNvSpPr txBox="1"/>
              <p:nvPr/>
            </p:nvSpPr>
            <p:spPr>
              <a:xfrm>
                <a:off x="1696279" y="3179335"/>
                <a:ext cx="443781" cy="1709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/>
                <a:r>
                  <a:rPr sz="1000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</a:t>
                </a:r>
                <a:r>
                  <a:rPr sz="1000" spc="-18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sz="1000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</a:t>
                </a:r>
                <a:endParaRPr sz="10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object 93">
                <a:extLst>
                  <a:ext uri="{FF2B5EF4-FFF2-40B4-BE49-F238E27FC236}">
                    <a16:creationId xmlns:a16="http://schemas.microsoft.com/office/drawing/2014/main" id="{507A641F-797C-4B9D-AAE6-6F86FBF14AFC}"/>
                  </a:ext>
                </a:extLst>
              </p:cNvPr>
              <p:cNvSpPr txBox="1"/>
              <p:nvPr/>
            </p:nvSpPr>
            <p:spPr>
              <a:xfrm>
                <a:off x="974035" y="3628077"/>
                <a:ext cx="1166026" cy="14256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64033" marR="4572" indent="-253175" algn="ctr" defTabSz="822960">
                  <a:lnSpc>
                    <a:spcPts val="999"/>
                  </a:lnSpc>
                </a:pPr>
                <a:r>
                  <a:rPr sz="1100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</a:t>
                </a:r>
                <a:r>
                  <a:rPr sz="1100" spc="-77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  <a:endParaRPr sz="11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object 94">
                <a:extLst>
                  <a:ext uri="{FF2B5EF4-FFF2-40B4-BE49-F238E27FC236}">
                    <a16:creationId xmlns:a16="http://schemas.microsoft.com/office/drawing/2014/main" id="{073F3FF4-19AD-4CC2-8312-D98EF0D6C2DD}"/>
                  </a:ext>
                </a:extLst>
              </p:cNvPr>
              <p:cNvSpPr txBox="1"/>
              <p:nvPr/>
            </p:nvSpPr>
            <p:spPr>
              <a:xfrm>
                <a:off x="869317" y="4132043"/>
                <a:ext cx="1254641" cy="18808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algn="ctr" defTabSz="822960"/>
                <a:r>
                  <a:rPr lang="nl-BE" sz="1100" b="1" spc="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CS, </a:t>
                </a:r>
                <a:r>
                  <a:rPr sz="1100" b="1" spc="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SS,</a:t>
                </a:r>
                <a:r>
                  <a:rPr sz="1100" b="1" spc="-59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b="1" spc="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FeCr</a:t>
                </a:r>
                <a:endParaRPr sz="11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object 95">
                <a:extLst>
                  <a:ext uri="{FF2B5EF4-FFF2-40B4-BE49-F238E27FC236}">
                    <a16:creationId xmlns:a16="http://schemas.microsoft.com/office/drawing/2014/main" id="{6A129A82-D123-403B-B86B-AA5409DAA57F}"/>
                  </a:ext>
                </a:extLst>
              </p:cNvPr>
              <p:cNvSpPr txBox="1"/>
              <p:nvPr/>
            </p:nvSpPr>
            <p:spPr>
              <a:xfrm>
                <a:off x="879822" y="4725649"/>
                <a:ext cx="1263016" cy="18808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algn="ctr" defTabSz="822960"/>
                <a:r>
                  <a:rPr lang="nl-BE" sz="1100" b="1" spc="-5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nl-BE" sz="1100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-product</a:t>
                </a:r>
                <a:r>
                  <a:rPr sz="1100" b="1" spc="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sz="1100" b="1" spc="-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b="1" spc="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Slag</a:t>
                </a:r>
                <a:endParaRPr sz="11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object 96">
                <a:extLst>
                  <a:ext uri="{FF2B5EF4-FFF2-40B4-BE49-F238E27FC236}">
                    <a16:creationId xmlns:a16="http://schemas.microsoft.com/office/drawing/2014/main" id="{0AA1FAAC-D4A2-4889-A7C8-E68DAD9806C1}"/>
                  </a:ext>
                </a:extLst>
              </p:cNvPr>
              <p:cNvSpPr/>
              <p:nvPr/>
            </p:nvSpPr>
            <p:spPr>
              <a:xfrm>
                <a:off x="1487495" y="4438088"/>
                <a:ext cx="42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544">
                    <a:moveTo>
                      <a:pt x="0" y="0"/>
                    </a:moveTo>
                    <a:lnTo>
                      <a:pt x="42348" y="0"/>
                    </a:lnTo>
                  </a:path>
                </a:pathLst>
              </a:custGeom>
              <a:ln w="48743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object 97">
                <a:extLst>
                  <a:ext uri="{FF2B5EF4-FFF2-40B4-BE49-F238E27FC236}">
                    <a16:creationId xmlns:a16="http://schemas.microsoft.com/office/drawing/2014/main" id="{3FA09DFC-28D6-4E0B-96E6-E643C8E3FF88}"/>
                  </a:ext>
                </a:extLst>
              </p:cNvPr>
              <p:cNvSpPr/>
              <p:nvPr/>
            </p:nvSpPr>
            <p:spPr>
              <a:xfrm>
                <a:off x="1439095" y="4483787"/>
                <a:ext cx="139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9700">
                    <a:moveTo>
                      <a:pt x="0" y="0"/>
                    </a:moveTo>
                    <a:lnTo>
                      <a:pt x="139140" y="0"/>
                    </a:lnTo>
                  </a:path>
                </a:pathLst>
              </a:custGeom>
              <a:ln w="42655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object 98">
                <a:extLst>
                  <a:ext uri="{FF2B5EF4-FFF2-40B4-BE49-F238E27FC236}">
                    <a16:creationId xmlns:a16="http://schemas.microsoft.com/office/drawing/2014/main" id="{16609F2D-20D5-4133-A4FE-3F1A5359B641}"/>
                  </a:ext>
                </a:extLst>
              </p:cNvPr>
              <p:cNvSpPr/>
              <p:nvPr/>
            </p:nvSpPr>
            <p:spPr>
              <a:xfrm>
                <a:off x="1487495" y="4529488"/>
                <a:ext cx="42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544">
                    <a:moveTo>
                      <a:pt x="0" y="0"/>
                    </a:moveTo>
                    <a:lnTo>
                      <a:pt x="42348" y="0"/>
                    </a:lnTo>
                  </a:path>
                </a:pathLst>
              </a:custGeom>
              <a:ln w="48745">
                <a:solidFill>
                  <a:srgbClr val="8D8C8C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object 99">
                <a:extLst>
                  <a:ext uri="{FF2B5EF4-FFF2-40B4-BE49-F238E27FC236}">
                    <a16:creationId xmlns:a16="http://schemas.microsoft.com/office/drawing/2014/main" id="{873D2576-038A-439E-91A2-08E5AD40472F}"/>
                  </a:ext>
                </a:extLst>
              </p:cNvPr>
              <p:cNvSpPr/>
              <p:nvPr/>
            </p:nvSpPr>
            <p:spPr>
              <a:xfrm>
                <a:off x="981375" y="2801767"/>
                <a:ext cx="37020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370205" h="301625">
                    <a:moveTo>
                      <a:pt x="186925" y="52360"/>
                    </a:moveTo>
                    <a:lnTo>
                      <a:pt x="164805" y="52360"/>
                    </a:lnTo>
                    <a:lnTo>
                      <a:pt x="204081" y="12800"/>
                    </a:lnTo>
                    <a:lnTo>
                      <a:pt x="219036" y="3200"/>
                    </a:lnTo>
                    <a:lnTo>
                      <a:pt x="235942" y="0"/>
                    </a:lnTo>
                    <a:lnTo>
                      <a:pt x="252705" y="3200"/>
                    </a:lnTo>
                    <a:lnTo>
                      <a:pt x="267229" y="12800"/>
                    </a:lnTo>
                    <a:lnTo>
                      <a:pt x="269345" y="14931"/>
                    </a:lnTo>
                    <a:lnTo>
                      <a:pt x="235558" y="14931"/>
                    </a:lnTo>
                    <a:lnTo>
                      <a:pt x="224596" y="17113"/>
                    </a:lnTo>
                    <a:lnTo>
                      <a:pt x="214861" y="23659"/>
                    </a:lnTo>
                    <a:lnTo>
                      <a:pt x="186925" y="52360"/>
                    </a:lnTo>
                    <a:close/>
                  </a:path>
                  <a:path w="370205" h="301625">
                    <a:moveTo>
                      <a:pt x="317285" y="63219"/>
                    </a:moveTo>
                    <a:lnTo>
                      <a:pt x="294954" y="63219"/>
                    </a:lnTo>
                    <a:lnTo>
                      <a:pt x="255679" y="23659"/>
                    </a:lnTo>
                    <a:lnTo>
                      <a:pt x="246376" y="17113"/>
                    </a:lnTo>
                    <a:lnTo>
                      <a:pt x="235558" y="14931"/>
                    </a:lnTo>
                    <a:lnTo>
                      <a:pt x="269345" y="14931"/>
                    </a:lnTo>
                    <a:lnTo>
                      <a:pt x="317285" y="63219"/>
                    </a:lnTo>
                    <a:close/>
                  </a:path>
                  <a:path w="370205" h="301625">
                    <a:moveTo>
                      <a:pt x="77780" y="63219"/>
                    </a:moveTo>
                    <a:lnTo>
                      <a:pt x="55449" y="63219"/>
                    </a:lnTo>
                    <a:lnTo>
                      <a:pt x="83943" y="34518"/>
                    </a:lnTo>
                    <a:lnTo>
                      <a:pt x="98899" y="24919"/>
                    </a:lnTo>
                    <a:lnTo>
                      <a:pt x="115805" y="21720"/>
                    </a:lnTo>
                    <a:lnTo>
                      <a:pt x="132567" y="24919"/>
                    </a:lnTo>
                    <a:lnTo>
                      <a:pt x="147092" y="34518"/>
                    </a:lnTo>
                    <a:lnTo>
                      <a:pt x="149211" y="36652"/>
                    </a:lnTo>
                    <a:lnTo>
                      <a:pt x="116192" y="36652"/>
                    </a:lnTo>
                    <a:lnTo>
                      <a:pt x="105229" y="38834"/>
                    </a:lnTo>
                    <a:lnTo>
                      <a:pt x="95494" y="45380"/>
                    </a:lnTo>
                    <a:lnTo>
                      <a:pt x="77780" y="63219"/>
                    </a:lnTo>
                    <a:close/>
                  </a:path>
                  <a:path w="370205" h="301625">
                    <a:moveTo>
                      <a:pt x="176356" y="63219"/>
                    </a:moveTo>
                    <a:lnTo>
                      <a:pt x="154024" y="63219"/>
                    </a:lnTo>
                    <a:lnTo>
                      <a:pt x="136308" y="45380"/>
                    </a:lnTo>
                    <a:lnTo>
                      <a:pt x="127009" y="38834"/>
                    </a:lnTo>
                    <a:lnTo>
                      <a:pt x="116192" y="36652"/>
                    </a:lnTo>
                    <a:lnTo>
                      <a:pt x="149211" y="36652"/>
                    </a:lnTo>
                    <a:lnTo>
                      <a:pt x="164805" y="52360"/>
                    </a:lnTo>
                    <a:lnTo>
                      <a:pt x="186925" y="52360"/>
                    </a:lnTo>
                    <a:lnTo>
                      <a:pt x="176356" y="63219"/>
                    </a:lnTo>
                    <a:close/>
                  </a:path>
                  <a:path w="370205" h="301625">
                    <a:moveTo>
                      <a:pt x="45435" y="158628"/>
                    </a:moveTo>
                    <a:lnTo>
                      <a:pt x="29263" y="158628"/>
                    </a:lnTo>
                    <a:lnTo>
                      <a:pt x="29263" y="66323"/>
                    </a:lnTo>
                    <a:lnTo>
                      <a:pt x="32345" y="63219"/>
                    </a:lnTo>
                    <a:lnTo>
                      <a:pt x="337311" y="63219"/>
                    </a:lnTo>
                    <a:lnTo>
                      <a:pt x="340389" y="66323"/>
                    </a:lnTo>
                    <a:lnTo>
                      <a:pt x="340389" y="78732"/>
                    </a:lnTo>
                    <a:lnTo>
                      <a:pt x="45435" y="78732"/>
                    </a:lnTo>
                    <a:lnTo>
                      <a:pt x="45435" y="158628"/>
                    </a:lnTo>
                    <a:close/>
                  </a:path>
                  <a:path w="370205" h="301625">
                    <a:moveTo>
                      <a:pt x="339620" y="247835"/>
                    </a:moveTo>
                    <a:lnTo>
                      <a:pt x="325757" y="247835"/>
                    </a:lnTo>
                    <a:lnTo>
                      <a:pt x="325757" y="78732"/>
                    </a:lnTo>
                    <a:lnTo>
                      <a:pt x="340389" y="78732"/>
                    </a:lnTo>
                    <a:lnTo>
                      <a:pt x="340389" y="158628"/>
                    </a:lnTo>
                    <a:lnTo>
                      <a:pt x="369656" y="158628"/>
                    </a:lnTo>
                    <a:lnTo>
                      <a:pt x="369656" y="174144"/>
                    </a:lnTo>
                    <a:lnTo>
                      <a:pt x="339620" y="174144"/>
                    </a:lnTo>
                    <a:lnTo>
                      <a:pt x="339620" y="247835"/>
                    </a:lnTo>
                    <a:close/>
                  </a:path>
                  <a:path w="370205" h="301625">
                    <a:moveTo>
                      <a:pt x="12323" y="196641"/>
                    </a:moveTo>
                    <a:lnTo>
                      <a:pt x="3081" y="196641"/>
                    </a:lnTo>
                    <a:lnTo>
                      <a:pt x="0" y="193537"/>
                    </a:lnTo>
                    <a:lnTo>
                      <a:pt x="0" y="140014"/>
                    </a:lnTo>
                    <a:lnTo>
                      <a:pt x="3081" y="136913"/>
                    </a:lnTo>
                    <a:lnTo>
                      <a:pt x="12323" y="136913"/>
                    </a:lnTo>
                    <a:lnTo>
                      <a:pt x="15401" y="140014"/>
                    </a:lnTo>
                    <a:lnTo>
                      <a:pt x="15401" y="158628"/>
                    </a:lnTo>
                    <a:lnTo>
                      <a:pt x="45435" y="158628"/>
                    </a:lnTo>
                    <a:lnTo>
                      <a:pt x="45435" y="174920"/>
                    </a:lnTo>
                    <a:lnTo>
                      <a:pt x="15401" y="174920"/>
                    </a:lnTo>
                    <a:lnTo>
                      <a:pt x="15401" y="193537"/>
                    </a:lnTo>
                    <a:lnTo>
                      <a:pt x="12323" y="196641"/>
                    </a:lnTo>
                    <a:close/>
                  </a:path>
                  <a:path w="370205" h="301625">
                    <a:moveTo>
                      <a:pt x="369656" y="158628"/>
                    </a:moveTo>
                    <a:lnTo>
                      <a:pt x="354252" y="158628"/>
                    </a:lnTo>
                    <a:lnTo>
                      <a:pt x="354252" y="140014"/>
                    </a:lnTo>
                    <a:lnTo>
                      <a:pt x="357333" y="136913"/>
                    </a:lnTo>
                    <a:lnTo>
                      <a:pt x="366575" y="136913"/>
                    </a:lnTo>
                    <a:lnTo>
                      <a:pt x="369656" y="140014"/>
                    </a:lnTo>
                    <a:lnTo>
                      <a:pt x="369656" y="158628"/>
                    </a:lnTo>
                    <a:close/>
                  </a:path>
                  <a:path w="370205" h="301625">
                    <a:moveTo>
                      <a:pt x="366575" y="195863"/>
                    </a:moveTo>
                    <a:lnTo>
                      <a:pt x="357333" y="195863"/>
                    </a:lnTo>
                    <a:lnTo>
                      <a:pt x="354252" y="192762"/>
                    </a:lnTo>
                    <a:lnTo>
                      <a:pt x="354252" y="174144"/>
                    </a:lnTo>
                    <a:lnTo>
                      <a:pt x="369656" y="174144"/>
                    </a:lnTo>
                    <a:lnTo>
                      <a:pt x="369656" y="192762"/>
                    </a:lnTo>
                    <a:lnTo>
                      <a:pt x="366575" y="195863"/>
                    </a:lnTo>
                    <a:close/>
                  </a:path>
                  <a:path w="370205" h="301625">
                    <a:moveTo>
                      <a:pt x="103966" y="301359"/>
                    </a:moveTo>
                    <a:lnTo>
                      <a:pt x="88226" y="298486"/>
                    </a:lnTo>
                    <a:lnTo>
                      <a:pt x="75085" y="290596"/>
                    </a:lnTo>
                    <a:lnTo>
                      <a:pt x="65411" y="278779"/>
                    </a:lnTo>
                    <a:lnTo>
                      <a:pt x="60070" y="264124"/>
                    </a:lnTo>
                    <a:lnTo>
                      <a:pt x="32345" y="264124"/>
                    </a:lnTo>
                    <a:lnTo>
                      <a:pt x="29263" y="261020"/>
                    </a:lnTo>
                    <a:lnTo>
                      <a:pt x="29263" y="174920"/>
                    </a:lnTo>
                    <a:lnTo>
                      <a:pt x="45435" y="174920"/>
                    </a:lnTo>
                    <a:lnTo>
                      <a:pt x="45435" y="247835"/>
                    </a:lnTo>
                    <a:lnTo>
                      <a:pt x="76255" y="247835"/>
                    </a:lnTo>
                    <a:lnTo>
                      <a:pt x="92570" y="282755"/>
                    </a:lnTo>
                    <a:lnTo>
                      <a:pt x="103966" y="285070"/>
                    </a:lnTo>
                    <a:lnTo>
                      <a:pt x="137369" y="285070"/>
                    </a:lnTo>
                    <a:lnTo>
                      <a:pt x="132845" y="290596"/>
                    </a:lnTo>
                    <a:lnTo>
                      <a:pt x="119705" y="298486"/>
                    </a:lnTo>
                    <a:lnTo>
                      <a:pt x="103966" y="301359"/>
                    </a:lnTo>
                    <a:close/>
                  </a:path>
                  <a:path w="370205" h="301625">
                    <a:moveTo>
                      <a:pt x="76255" y="247835"/>
                    </a:moveTo>
                    <a:lnTo>
                      <a:pt x="60839" y="247835"/>
                    </a:lnTo>
                    <a:lnTo>
                      <a:pt x="66182" y="233182"/>
                    </a:lnTo>
                    <a:lnTo>
                      <a:pt x="75857" y="221365"/>
                    </a:lnTo>
                    <a:lnTo>
                      <a:pt x="88997" y="213474"/>
                    </a:lnTo>
                    <a:lnTo>
                      <a:pt x="104735" y="210601"/>
                    </a:lnTo>
                    <a:lnTo>
                      <a:pt x="120475" y="213474"/>
                    </a:lnTo>
                    <a:lnTo>
                      <a:pt x="133615" y="221365"/>
                    </a:lnTo>
                    <a:lnTo>
                      <a:pt x="137504" y="226114"/>
                    </a:lnTo>
                    <a:lnTo>
                      <a:pt x="103966" y="226114"/>
                    </a:lnTo>
                    <a:lnTo>
                      <a:pt x="92570" y="228430"/>
                    </a:lnTo>
                    <a:lnTo>
                      <a:pt x="83268" y="234746"/>
                    </a:lnTo>
                    <a:lnTo>
                      <a:pt x="77000" y="244116"/>
                    </a:lnTo>
                    <a:lnTo>
                      <a:pt x="76255" y="247835"/>
                    </a:lnTo>
                    <a:close/>
                  </a:path>
                  <a:path w="370205" h="301625">
                    <a:moveTo>
                      <a:pt x="241058" y="247835"/>
                    </a:moveTo>
                    <a:lnTo>
                      <a:pt x="224873" y="247835"/>
                    </a:lnTo>
                    <a:lnTo>
                      <a:pt x="230215" y="233182"/>
                    </a:lnTo>
                    <a:lnTo>
                      <a:pt x="239889" y="221365"/>
                    </a:lnTo>
                    <a:lnTo>
                      <a:pt x="253030" y="213474"/>
                    </a:lnTo>
                    <a:lnTo>
                      <a:pt x="268769" y="210601"/>
                    </a:lnTo>
                    <a:lnTo>
                      <a:pt x="284508" y="213474"/>
                    </a:lnTo>
                    <a:lnTo>
                      <a:pt x="297649" y="221365"/>
                    </a:lnTo>
                    <a:lnTo>
                      <a:pt x="301537" y="226114"/>
                    </a:lnTo>
                    <a:lnTo>
                      <a:pt x="268769" y="226114"/>
                    </a:lnTo>
                    <a:lnTo>
                      <a:pt x="257374" y="228430"/>
                    </a:lnTo>
                    <a:lnTo>
                      <a:pt x="248072" y="234746"/>
                    </a:lnTo>
                    <a:lnTo>
                      <a:pt x="241803" y="244116"/>
                    </a:lnTo>
                    <a:lnTo>
                      <a:pt x="241058" y="247835"/>
                    </a:lnTo>
                    <a:close/>
                  </a:path>
                  <a:path w="370205" h="301625">
                    <a:moveTo>
                      <a:pt x="137369" y="285070"/>
                    </a:moveTo>
                    <a:lnTo>
                      <a:pt x="103966" y="285070"/>
                    </a:lnTo>
                    <a:lnTo>
                      <a:pt x="115360" y="282755"/>
                    </a:lnTo>
                    <a:lnTo>
                      <a:pt x="124662" y="276440"/>
                    </a:lnTo>
                    <a:lnTo>
                      <a:pt x="130931" y="267071"/>
                    </a:lnTo>
                    <a:lnTo>
                      <a:pt x="133230" y="255594"/>
                    </a:lnTo>
                    <a:lnTo>
                      <a:pt x="130931" y="244116"/>
                    </a:lnTo>
                    <a:lnTo>
                      <a:pt x="124662" y="234746"/>
                    </a:lnTo>
                    <a:lnTo>
                      <a:pt x="115360" y="228430"/>
                    </a:lnTo>
                    <a:lnTo>
                      <a:pt x="103966" y="226114"/>
                    </a:lnTo>
                    <a:lnTo>
                      <a:pt x="137504" y="226114"/>
                    </a:lnTo>
                    <a:lnTo>
                      <a:pt x="143290" y="233182"/>
                    </a:lnTo>
                    <a:lnTo>
                      <a:pt x="148631" y="247835"/>
                    </a:lnTo>
                    <a:lnTo>
                      <a:pt x="241058" y="247835"/>
                    </a:lnTo>
                    <a:lnTo>
                      <a:pt x="239505" y="255594"/>
                    </a:lnTo>
                    <a:lnTo>
                      <a:pt x="241213" y="264124"/>
                    </a:lnTo>
                    <a:lnTo>
                      <a:pt x="147862" y="264124"/>
                    </a:lnTo>
                    <a:lnTo>
                      <a:pt x="142519" y="278779"/>
                    </a:lnTo>
                    <a:lnTo>
                      <a:pt x="137369" y="285070"/>
                    </a:lnTo>
                    <a:close/>
                  </a:path>
                  <a:path w="370205" h="301625">
                    <a:moveTo>
                      <a:pt x="301403" y="285070"/>
                    </a:moveTo>
                    <a:lnTo>
                      <a:pt x="268769" y="285070"/>
                    </a:lnTo>
                    <a:lnTo>
                      <a:pt x="280164" y="282755"/>
                    </a:lnTo>
                    <a:lnTo>
                      <a:pt x="289466" y="276440"/>
                    </a:lnTo>
                    <a:lnTo>
                      <a:pt x="295737" y="267071"/>
                    </a:lnTo>
                    <a:lnTo>
                      <a:pt x="298035" y="255594"/>
                    </a:lnTo>
                    <a:lnTo>
                      <a:pt x="295737" y="244116"/>
                    </a:lnTo>
                    <a:lnTo>
                      <a:pt x="289466" y="234746"/>
                    </a:lnTo>
                    <a:lnTo>
                      <a:pt x="280164" y="228430"/>
                    </a:lnTo>
                    <a:lnTo>
                      <a:pt x="268769" y="226114"/>
                    </a:lnTo>
                    <a:lnTo>
                      <a:pt x="301537" y="226114"/>
                    </a:lnTo>
                    <a:lnTo>
                      <a:pt x="307323" y="233182"/>
                    </a:lnTo>
                    <a:lnTo>
                      <a:pt x="312665" y="247835"/>
                    </a:lnTo>
                    <a:lnTo>
                      <a:pt x="339620" y="247835"/>
                    </a:lnTo>
                    <a:lnTo>
                      <a:pt x="339620" y="261020"/>
                    </a:lnTo>
                    <a:lnTo>
                      <a:pt x="336538" y="264124"/>
                    </a:lnTo>
                    <a:lnTo>
                      <a:pt x="311898" y="264124"/>
                    </a:lnTo>
                    <a:lnTo>
                      <a:pt x="306553" y="278779"/>
                    </a:lnTo>
                    <a:lnTo>
                      <a:pt x="301403" y="285070"/>
                    </a:lnTo>
                    <a:close/>
                  </a:path>
                  <a:path w="370205" h="301625">
                    <a:moveTo>
                      <a:pt x="268002" y="301359"/>
                    </a:moveTo>
                    <a:lnTo>
                      <a:pt x="252261" y="298486"/>
                    </a:lnTo>
                    <a:lnTo>
                      <a:pt x="239120" y="290596"/>
                    </a:lnTo>
                    <a:lnTo>
                      <a:pt x="229446" y="278779"/>
                    </a:lnTo>
                    <a:lnTo>
                      <a:pt x="224103" y="264124"/>
                    </a:lnTo>
                    <a:lnTo>
                      <a:pt x="241213" y="264124"/>
                    </a:lnTo>
                    <a:lnTo>
                      <a:pt x="241803" y="267071"/>
                    </a:lnTo>
                    <a:lnTo>
                      <a:pt x="248072" y="276440"/>
                    </a:lnTo>
                    <a:lnTo>
                      <a:pt x="257374" y="282755"/>
                    </a:lnTo>
                    <a:lnTo>
                      <a:pt x="268769" y="285070"/>
                    </a:lnTo>
                    <a:lnTo>
                      <a:pt x="301403" y="285070"/>
                    </a:lnTo>
                    <a:lnTo>
                      <a:pt x="296879" y="290596"/>
                    </a:lnTo>
                    <a:lnTo>
                      <a:pt x="283740" y="298486"/>
                    </a:lnTo>
                    <a:lnTo>
                      <a:pt x="268002" y="3013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object 100">
                <a:extLst>
                  <a:ext uri="{FF2B5EF4-FFF2-40B4-BE49-F238E27FC236}">
                    <a16:creationId xmlns:a16="http://schemas.microsoft.com/office/drawing/2014/main" id="{CD229C48-6CF3-4587-A462-294AA85D61D4}"/>
                  </a:ext>
                </a:extLst>
              </p:cNvPr>
              <p:cNvSpPr/>
              <p:nvPr/>
            </p:nvSpPr>
            <p:spPr>
              <a:xfrm>
                <a:off x="1076099" y="2899116"/>
                <a:ext cx="158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5875" h="85725">
                    <a:moveTo>
                      <a:pt x="12323" y="85328"/>
                    </a:moveTo>
                    <a:lnTo>
                      <a:pt x="3853" y="85328"/>
                    </a:lnTo>
                    <a:lnTo>
                      <a:pt x="0" y="81451"/>
                    </a:lnTo>
                    <a:lnTo>
                      <a:pt x="0" y="3103"/>
                    </a:lnTo>
                    <a:lnTo>
                      <a:pt x="3081" y="0"/>
                    </a:lnTo>
                    <a:lnTo>
                      <a:pt x="12323" y="0"/>
                    </a:lnTo>
                    <a:lnTo>
                      <a:pt x="15404" y="3103"/>
                    </a:lnTo>
                    <a:lnTo>
                      <a:pt x="15404" y="82224"/>
                    </a:lnTo>
                    <a:lnTo>
                      <a:pt x="12323" y="853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object 101">
                <a:extLst>
                  <a:ext uri="{FF2B5EF4-FFF2-40B4-BE49-F238E27FC236}">
                    <a16:creationId xmlns:a16="http://schemas.microsoft.com/office/drawing/2014/main" id="{9C0EA9A0-BBF3-438F-8747-F3BEF0A950B8}"/>
                  </a:ext>
                </a:extLst>
              </p:cNvPr>
              <p:cNvSpPr/>
              <p:nvPr/>
            </p:nvSpPr>
            <p:spPr>
              <a:xfrm>
                <a:off x="1130779" y="2899116"/>
                <a:ext cx="158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5875" h="85725">
                    <a:moveTo>
                      <a:pt x="12320" y="85328"/>
                    </a:moveTo>
                    <a:lnTo>
                      <a:pt x="3851" y="85328"/>
                    </a:lnTo>
                    <a:lnTo>
                      <a:pt x="0" y="81451"/>
                    </a:lnTo>
                    <a:lnTo>
                      <a:pt x="0" y="3103"/>
                    </a:lnTo>
                    <a:lnTo>
                      <a:pt x="3078" y="0"/>
                    </a:lnTo>
                    <a:lnTo>
                      <a:pt x="12320" y="0"/>
                    </a:lnTo>
                    <a:lnTo>
                      <a:pt x="15401" y="3103"/>
                    </a:lnTo>
                    <a:lnTo>
                      <a:pt x="15401" y="82224"/>
                    </a:lnTo>
                    <a:lnTo>
                      <a:pt x="12320" y="853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object 102">
                <a:extLst>
                  <a:ext uri="{FF2B5EF4-FFF2-40B4-BE49-F238E27FC236}">
                    <a16:creationId xmlns:a16="http://schemas.microsoft.com/office/drawing/2014/main" id="{EB008728-CCE8-4D90-B786-21FDC0596D1A}"/>
                  </a:ext>
                </a:extLst>
              </p:cNvPr>
              <p:cNvSpPr/>
              <p:nvPr/>
            </p:nvSpPr>
            <p:spPr>
              <a:xfrm>
                <a:off x="1186226" y="2899116"/>
                <a:ext cx="158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5875" h="85725">
                    <a:moveTo>
                      <a:pt x="12320" y="85328"/>
                    </a:moveTo>
                    <a:lnTo>
                      <a:pt x="3078" y="85328"/>
                    </a:lnTo>
                    <a:lnTo>
                      <a:pt x="0" y="81451"/>
                    </a:lnTo>
                    <a:lnTo>
                      <a:pt x="0" y="3103"/>
                    </a:lnTo>
                    <a:lnTo>
                      <a:pt x="3078" y="0"/>
                    </a:lnTo>
                    <a:lnTo>
                      <a:pt x="12320" y="0"/>
                    </a:lnTo>
                    <a:lnTo>
                      <a:pt x="15401" y="3103"/>
                    </a:lnTo>
                    <a:lnTo>
                      <a:pt x="15401" y="82224"/>
                    </a:lnTo>
                    <a:lnTo>
                      <a:pt x="12320" y="853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object 103">
                <a:extLst>
                  <a:ext uri="{FF2B5EF4-FFF2-40B4-BE49-F238E27FC236}">
                    <a16:creationId xmlns:a16="http://schemas.microsoft.com/office/drawing/2014/main" id="{A0F9FE12-0345-4FFB-9FA2-826992000844}"/>
                  </a:ext>
                </a:extLst>
              </p:cNvPr>
              <p:cNvSpPr/>
              <p:nvPr/>
            </p:nvSpPr>
            <p:spPr>
              <a:xfrm>
                <a:off x="1240903" y="2899116"/>
                <a:ext cx="158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5875" h="85725">
                    <a:moveTo>
                      <a:pt x="12323" y="85328"/>
                    </a:moveTo>
                    <a:lnTo>
                      <a:pt x="3081" y="85328"/>
                    </a:lnTo>
                    <a:lnTo>
                      <a:pt x="0" y="81451"/>
                    </a:lnTo>
                    <a:lnTo>
                      <a:pt x="0" y="3103"/>
                    </a:lnTo>
                    <a:lnTo>
                      <a:pt x="3081" y="0"/>
                    </a:lnTo>
                    <a:lnTo>
                      <a:pt x="12323" y="0"/>
                    </a:lnTo>
                    <a:lnTo>
                      <a:pt x="15404" y="3103"/>
                    </a:lnTo>
                    <a:lnTo>
                      <a:pt x="15404" y="82224"/>
                    </a:lnTo>
                    <a:lnTo>
                      <a:pt x="12323" y="853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object 104">
                <a:extLst>
                  <a:ext uri="{FF2B5EF4-FFF2-40B4-BE49-F238E27FC236}">
                    <a16:creationId xmlns:a16="http://schemas.microsoft.com/office/drawing/2014/main" id="{7378EB94-C89E-49DC-BC20-A6C3BB7B2459}"/>
                  </a:ext>
                </a:extLst>
              </p:cNvPr>
              <p:cNvSpPr txBox="1"/>
              <p:nvPr/>
            </p:nvSpPr>
            <p:spPr>
              <a:xfrm>
                <a:off x="1328892" y="5119337"/>
                <a:ext cx="304800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/>
                <a:r>
                  <a:rPr sz="900" b="1" spc="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Slag</a:t>
                </a:r>
                <a:endParaRPr sz="900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object 105">
                <a:extLst>
                  <a:ext uri="{FF2B5EF4-FFF2-40B4-BE49-F238E27FC236}">
                    <a16:creationId xmlns:a16="http://schemas.microsoft.com/office/drawing/2014/main" id="{A1F9093C-D98A-42E0-9F26-DEF2A038034B}"/>
                  </a:ext>
                </a:extLst>
              </p:cNvPr>
              <p:cNvSpPr/>
              <p:nvPr/>
            </p:nvSpPr>
            <p:spPr>
              <a:xfrm>
                <a:off x="1515873" y="5641732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object 106">
                <a:extLst>
                  <a:ext uri="{FF2B5EF4-FFF2-40B4-BE49-F238E27FC236}">
                    <a16:creationId xmlns:a16="http://schemas.microsoft.com/office/drawing/2014/main" id="{2E2E780E-B115-4556-BEEF-2B0C4AFFFBB4}"/>
                  </a:ext>
                </a:extLst>
              </p:cNvPr>
              <p:cNvSpPr/>
              <p:nvPr/>
            </p:nvSpPr>
            <p:spPr>
              <a:xfrm>
                <a:off x="1515873" y="5641732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66746" y="217594"/>
                    </a:move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object 107">
                <a:extLst>
                  <a:ext uri="{FF2B5EF4-FFF2-40B4-BE49-F238E27FC236}">
                    <a16:creationId xmlns:a16="http://schemas.microsoft.com/office/drawing/2014/main" id="{0DD4D283-F45E-4AF4-BD46-733AE9EF3BA3}"/>
                  </a:ext>
                </a:extLst>
              </p:cNvPr>
              <p:cNvSpPr txBox="1"/>
              <p:nvPr/>
            </p:nvSpPr>
            <p:spPr>
              <a:xfrm>
                <a:off x="1575145" y="5696333"/>
                <a:ext cx="148590" cy="130806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1430" defTabSz="822960"/>
                <a:r>
                  <a:rPr sz="765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endParaRPr sz="765" dirty="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object 108">
                <a:extLst>
                  <a:ext uri="{FF2B5EF4-FFF2-40B4-BE49-F238E27FC236}">
                    <a16:creationId xmlns:a16="http://schemas.microsoft.com/office/drawing/2014/main" id="{7E6144D6-258B-4A8D-A103-EB3B2A0F94C3}"/>
                  </a:ext>
                </a:extLst>
              </p:cNvPr>
              <p:cNvSpPr/>
              <p:nvPr/>
            </p:nvSpPr>
            <p:spPr>
              <a:xfrm>
                <a:off x="1197403" y="5641732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80"/>
                    </a:move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object 109">
                <a:extLst>
                  <a:ext uri="{FF2B5EF4-FFF2-40B4-BE49-F238E27FC236}">
                    <a16:creationId xmlns:a16="http://schemas.microsoft.com/office/drawing/2014/main" id="{6E109158-6BA0-4838-8F4D-9442371C5388}"/>
                  </a:ext>
                </a:extLst>
              </p:cNvPr>
              <p:cNvSpPr/>
              <p:nvPr/>
            </p:nvSpPr>
            <p:spPr>
              <a:xfrm>
                <a:off x="1197403" y="5641732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66746" y="217594"/>
                    </a:moveTo>
                    <a:lnTo>
                      <a:pt x="262745" y="237430"/>
                    </a:lnTo>
                    <a:lnTo>
                      <a:pt x="251848" y="253673"/>
                    </a:lnTo>
                    <a:lnTo>
                      <a:pt x="235722" y="264649"/>
                    </a:lnTo>
                    <a:lnTo>
                      <a:pt x="216029" y="268680"/>
                    </a:lnTo>
                    <a:lnTo>
                      <a:pt x="50720" y="268680"/>
                    </a:lnTo>
                    <a:lnTo>
                      <a:pt x="31026" y="264649"/>
                    </a:lnTo>
                    <a:lnTo>
                      <a:pt x="14898" y="253673"/>
                    </a:lnTo>
                    <a:lnTo>
                      <a:pt x="4001" y="237430"/>
                    </a:lnTo>
                    <a:lnTo>
                      <a:pt x="0" y="217594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4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object 110">
                <a:extLst>
                  <a:ext uri="{FF2B5EF4-FFF2-40B4-BE49-F238E27FC236}">
                    <a16:creationId xmlns:a16="http://schemas.microsoft.com/office/drawing/2014/main" id="{2BECAC7E-C030-45CD-8853-DD12DBEBE29D}"/>
                  </a:ext>
                </a:extLst>
              </p:cNvPr>
              <p:cNvSpPr txBox="1"/>
              <p:nvPr/>
            </p:nvSpPr>
            <p:spPr>
              <a:xfrm>
                <a:off x="1239197" y="5706254"/>
                <a:ext cx="183516" cy="1308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/>
                <a:r>
                  <a:rPr sz="765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Nb</a:t>
                </a:r>
                <a:endParaRPr sz="765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object 111">
                <a:extLst>
                  <a:ext uri="{FF2B5EF4-FFF2-40B4-BE49-F238E27FC236}">
                    <a16:creationId xmlns:a16="http://schemas.microsoft.com/office/drawing/2014/main" id="{BA2FE318-1B9B-4F2A-A66A-25E1EF13361B}"/>
                  </a:ext>
                </a:extLst>
              </p:cNvPr>
              <p:cNvSpPr/>
              <p:nvPr/>
            </p:nvSpPr>
            <p:spPr>
              <a:xfrm>
                <a:off x="1515873" y="5970430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16029" y="268677"/>
                    </a:moveTo>
                    <a:lnTo>
                      <a:pt x="50720" y="268677"/>
                    </a:lnTo>
                    <a:lnTo>
                      <a:pt x="31026" y="264646"/>
                    </a:lnTo>
                    <a:lnTo>
                      <a:pt x="14898" y="253670"/>
                    </a:lnTo>
                    <a:lnTo>
                      <a:pt x="4001" y="237427"/>
                    </a:lnTo>
                    <a:lnTo>
                      <a:pt x="0" y="217591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0" y="4030"/>
                    </a:lnTo>
                    <a:lnTo>
                      <a:pt x="251847" y="15006"/>
                    </a:lnTo>
                    <a:lnTo>
                      <a:pt x="262744" y="31250"/>
                    </a:lnTo>
                    <a:lnTo>
                      <a:pt x="266746" y="51085"/>
                    </a:lnTo>
                    <a:lnTo>
                      <a:pt x="266746" y="217591"/>
                    </a:lnTo>
                    <a:lnTo>
                      <a:pt x="262744" y="237427"/>
                    </a:lnTo>
                    <a:lnTo>
                      <a:pt x="251847" y="253670"/>
                    </a:lnTo>
                    <a:lnTo>
                      <a:pt x="235720" y="264646"/>
                    </a:lnTo>
                    <a:lnTo>
                      <a:pt x="216029" y="268677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object 112">
                <a:extLst>
                  <a:ext uri="{FF2B5EF4-FFF2-40B4-BE49-F238E27FC236}">
                    <a16:creationId xmlns:a16="http://schemas.microsoft.com/office/drawing/2014/main" id="{18919C80-5269-4B37-ACEE-67694774C4DA}"/>
                  </a:ext>
                </a:extLst>
              </p:cNvPr>
              <p:cNvSpPr/>
              <p:nvPr/>
            </p:nvSpPr>
            <p:spPr>
              <a:xfrm>
                <a:off x="1515873" y="5970430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69239">
                    <a:moveTo>
                      <a:pt x="266746" y="217591"/>
                    </a:moveTo>
                    <a:lnTo>
                      <a:pt x="262744" y="237427"/>
                    </a:lnTo>
                    <a:lnTo>
                      <a:pt x="251847" y="253670"/>
                    </a:lnTo>
                    <a:lnTo>
                      <a:pt x="235720" y="264646"/>
                    </a:lnTo>
                    <a:lnTo>
                      <a:pt x="216029" y="268677"/>
                    </a:lnTo>
                    <a:lnTo>
                      <a:pt x="50720" y="268677"/>
                    </a:lnTo>
                    <a:lnTo>
                      <a:pt x="31026" y="264646"/>
                    </a:lnTo>
                    <a:lnTo>
                      <a:pt x="14898" y="253670"/>
                    </a:lnTo>
                    <a:lnTo>
                      <a:pt x="4001" y="237427"/>
                    </a:lnTo>
                    <a:lnTo>
                      <a:pt x="0" y="217591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0" y="4030"/>
                    </a:lnTo>
                    <a:lnTo>
                      <a:pt x="251847" y="15006"/>
                    </a:lnTo>
                    <a:lnTo>
                      <a:pt x="262744" y="31250"/>
                    </a:lnTo>
                    <a:lnTo>
                      <a:pt x="266746" y="51085"/>
                    </a:lnTo>
                    <a:lnTo>
                      <a:pt x="266746" y="217591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object 113">
                <a:extLst>
                  <a:ext uri="{FF2B5EF4-FFF2-40B4-BE49-F238E27FC236}">
                    <a16:creationId xmlns:a16="http://schemas.microsoft.com/office/drawing/2014/main" id="{4E60646B-C648-461C-B8A0-79546281B1B5}"/>
                  </a:ext>
                </a:extLst>
              </p:cNvPr>
              <p:cNvSpPr/>
              <p:nvPr/>
            </p:nvSpPr>
            <p:spPr>
              <a:xfrm>
                <a:off x="1197403" y="5970430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16029" y="268677"/>
                    </a:moveTo>
                    <a:lnTo>
                      <a:pt x="50720" y="268677"/>
                    </a:lnTo>
                    <a:lnTo>
                      <a:pt x="31026" y="264646"/>
                    </a:lnTo>
                    <a:lnTo>
                      <a:pt x="14898" y="253670"/>
                    </a:lnTo>
                    <a:lnTo>
                      <a:pt x="4001" y="237427"/>
                    </a:lnTo>
                    <a:lnTo>
                      <a:pt x="0" y="217591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1"/>
                    </a:lnTo>
                    <a:lnTo>
                      <a:pt x="262745" y="237427"/>
                    </a:lnTo>
                    <a:lnTo>
                      <a:pt x="251848" y="253670"/>
                    </a:lnTo>
                    <a:lnTo>
                      <a:pt x="235722" y="264646"/>
                    </a:lnTo>
                    <a:lnTo>
                      <a:pt x="216029" y="268677"/>
                    </a:lnTo>
                    <a:close/>
                  </a:path>
                </a:pathLst>
              </a:custGeom>
              <a:solidFill>
                <a:srgbClr val="8BBAE4"/>
              </a:solidFill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object 114">
                <a:extLst>
                  <a:ext uri="{FF2B5EF4-FFF2-40B4-BE49-F238E27FC236}">
                    <a16:creationId xmlns:a16="http://schemas.microsoft.com/office/drawing/2014/main" id="{385E7262-D3E0-4005-A287-7A3EE5DD527F}"/>
                  </a:ext>
                </a:extLst>
              </p:cNvPr>
              <p:cNvSpPr/>
              <p:nvPr/>
            </p:nvSpPr>
            <p:spPr>
              <a:xfrm>
                <a:off x="1197403" y="5970430"/>
                <a:ext cx="26733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269239">
                    <a:moveTo>
                      <a:pt x="266746" y="217591"/>
                    </a:moveTo>
                    <a:lnTo>
                      <a:pt x="262745" y="237427"/>
                    </a:lnTo>
                    <a:lnTo>
                      <a:pt x="251848" y="253670"/>
                    </a:lnTo>
                    <a:lnTo>
                      <a:pt x="235722" y="264646"/>
                    </a:lnTo>
                    <a:lnTo>
                      <a:pt x="216029" y="268677"/>
                    </a:lnTo>
                    <a:lnTo>
                      <a:pt x="50720" y="268677"/>
                    </a:lnTo>
                    <a:lnTo>
                      <a:pt x="31026" y="264646"/>
                    </a:lnTo>
                    <a:lnTo>
                      <a:pt x="14898" y="253670"/>
                    </a:lnTo>
                    <a:lnTo>
                      <a:pt x="4001" y="237427"/>
                    </a:lnTo>
                    <a:lnTo>
                      <a:pt x="0" y="217591"/>
                    </a:lnTo>
                    <a:lnTo>
                      <a:pt x="0" y="51085"/>
                    </a:lnTo>
                    <a:lnTo>
                      <a:pt x="4001" y="31250"/>
                    </a:lnTo>
                    <a:lnTo>
                      <a:pt x="14898" y="15006"/>
                    </a:lnTo>
                    <a:lnTo>
                      <a:pt x="31026" y="4030"/>
                    </a:lnTo>
                    <a:lnTo>
                      <a:pt x="50720" y="0"/>
                    </a:lnTo>
                    <a:lnTo>
                      <a:pt x="216029" y="0"/>
                    </a:lnTo>
                    <a:lnTo>
                      <a:pt x="235722" y="4030"/>
                    </a:lnTo>
                    <a:lnTo>
                      <a:pt x="251848" y="15006"/>
                    </a:lnTo>
                    <a:lnTo>
                      <a:pt x="262745" y="31250"/>
                    </a:lnTo>
                    <a:lnTo>
                      <a:pt x="266746" y="51085"/>
                    </a:lnTo>
                    <a:lnTo>
                      <a:pt x="266746" y="217591"/>
                    </a:lnTo>
                    <a:close/>
                  </a:path>
                </a:pathLst>
              </a:custGeom>
              <a:ln w="1596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defTabSz="822960"/>
                <a:endParaRPr sz="1620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object 115">
                <a:extLst>
                  <a:ext uri="{FF2B5EF4-FFF2-40B4-BE49-F238E27FC236}">
                    <a16:creationId xmlns:a16="http://schemas.microsoft.com/office/drawing/2014/main" id="{B2BE64F7-1397-4B48-94C2-0A75E94E36F3}"/>
                  </a:ext>
                </a:extLst>
              </p:cNvPr>
              <p:cNvSpPr txBox="1"/>
              <p:nvPr/>
            </p:nvSpPr>
            <p:spPr>
              <a:xfrm>
                <a:off x="1233617" y="6034951"/>
                <a:ext cx="469900" cy="1308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430" defTabSz="822960">
                  <a:tabLst>
                    <a:tab pos="336614" algn="l"/>
                  </a:tabLst>
                </a:pPr>
                <a:r>
                  <a:rPr sz="765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	V</a:t>
                </a:r>
                <a:endParaRPr sz="765">
                  <a:solidFill>
                    <a:srgbClr val="524F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" name="Rounded Rectangle 5">
              <a:extLst>
                <a:ext uri="{FF2B5EF4-FFF2-40B4-BE49-F238E27FC236}">
                  <a16:creationId xmlns:a16="http://schemas.microsoft.com/office/drawing/2014/main" id="{8B9A4ECE-FC1B-4B56-8C6A-8CD8F9B44AC5}"/>
                </a:ext>
              </a:extLst>
            </p:cNvPr>
            <p:cNvSpPr/>
            <p:nvPr/>
          </p:nvSpPr>
          <p:spPr>
            <a:xfrm>
              <a:off x="3558553" y="3088790"/>
              <a:ext cx="6926580" cy="2910646"/>
            </a:xfrm>
            <a:prstGeom prst="roundRect">
              <a:avLst/>
            </a:prstGeom>
            <a:noFill/>
            <a:ln>
              <a:solidFill>
                <a:srgbClr val="8CB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nl-BE" sz="1620">
                <a:solidFill>
                  <a:srgbClr val="8CBAE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309B116-EA42-43A1-96B5-E129BC4EF64B}"/>
                </a:ext>
              </a:extLst>
            </p:cNvPr>
            <p:cNvSpPr txBox="1"/>
            <p:nvPr/>
          </p:nvSpPr>
          <p:spPr>
            <a:xfrm>
              <a:off x="8551013" y="3066315"/>
              <a:ext cx="118013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2960"/>
              <a:r>
                <a:rPr lang="nl-BE" sz="1620" dirty="0">
                  <a:solidFill>
                    <a:srgbClr val="8CBAE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CHROMIC</a:t>
              </a:r>
            </a:p>
          </p:txBody>
        </p:sp>
        <p:sp>
          <p:nvSpPr>
            <p:cNvPr id="125" name="object 83">
              <a:extLst>
                <a:ext uri="{FF2B5EF4-FFF2-40B4-BE49-F238E27FC236}">
                  <a16:creationId xmlns:a16="http://schemas.microsoft.com/office/drawing/2014/main" id="{713AF347-C3A1-4CA5-B923-13CF8142B2B9}"/>
                </a:ext>
              </a:extLst>
            </p:cNvPr>
            <p:cNvSpPr txBox="1"/>
            <p:nvPr/>
          </p:nvSpPr>
          <p:spPr>
            <a:xfrm>
              <a:off x="2330094" y="5684059"/>
              <a:ext cx="1081278" cy="4847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572" algn="ctr" defTabSz="822960"/>
              <a:r>
                <a:rPr lang="nl-BE" sz="1050" spc="-36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as construction materials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7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843F72-775A-46F3-9D5A-2EED2EB9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and mineralogical composition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88E97B-9949-4E7C-96C7-D2654E15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84013"/>
              </p:ext>
            </p:extLst>
          </p:nvPr>
        </p:nvGraphicFramePr>
        <p:xfrm>
          <a:off x="462965" y="949039"/>
          <a:ext cx="4953000" cy="33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170">
                  <a:extLst>
                    <a:ext uri="{9D8B030D-6E8A-4147-A177-3AD203B41FA5}">
                      <a16:colId xmlns:a16="http://schemas.microsoft.com/office/drawing/2014/main" val="38050052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26497294"/>
                    </a:ext>
                  </a:extLst>
                </a:gridCol>
              </a:tblGrid>
              <a:tr h="40831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nl-BE" sz="1200" dirty="0">
                          <a:effectLst/>
                        </a:rPr>
                        <a:t>XRF </a:t>
                      </a:r>
                    </a:p>
                  </a:txBody>
                  <a:tcPr marL="5487" marR="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l-BE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effectLst/>
                        </a:rPr>
                        <a:t>CS slag </a:t>
                      </a:r>
                    </a:p>
                  </a:txBody>
                  <a:tcPr marL="5487" marR="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effectLst/>
                        </a:rPr>
                        <a:t>SS slag</a:t>
                      </a:r>
                      <a:endParaRPr lang="nl-BE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effectLst/>
                        </a:rPr>
                        <a:t>LC FeCr  slag</a:t>
                      </a:r>
                      <a:endParaRPr lang="nl-BE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effectLst/>
                        </a:rPr>
                        <a:t>HC FeCr slag</a:t>
                      </a:r>
                      <a:endParaRPr lang="nl-BE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Al</a:t>
                      </a:r>
                      <a:r>
                        <a:rPr lang="nl-BE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nl-BE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wt.-%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10.0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4.2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6.5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17.9</a:t>
                      </a:r>
                      <a:endParaRPr kumimoji="0" lang="nl-BE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CaO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wt</a:t>
                      </a: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.-%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22.8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45.1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45.9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kumimoji="0" lang="nl-BE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nl-BE" sz="1200" b="1" baseline="-25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</a:t>
                      </a:r>
                      <a:endParaRPr lang="nl-BE" sz="12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wt.-%</a:t>
                      </a:r>
                      <a:endParaRPr lang="nl-BE" sz="12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28.2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0.6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0.18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kumimoji="0" lang="nl-BE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MgO</a:t>
                      </a:r>
                      <a:endParaRPr lang="nl-BE" sz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wt.-%</a:t>
                      </a:r>
                      <a:endParaRPr lang="nl-BE" sz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3.7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11.0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12.6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14.9</a:t>
                      </a:r>
                      <a:endParaRPr kumimoji="0" lang="nl-BE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MnO</a:t>
                      </a:r>
                      <a:endParaRPr lang="nl-BE" sz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wt.-%</a:t>
                      </a:r>
                      <a:endParaRPr lang="nl-BE" sz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6.0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1.1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0.11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0.20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SiO</a:t>
                      </a:r>
                      <a:r>
                        <a:rPr lang="nl-BE" sz="1200" baseline="-25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nl-BE" sz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wt.-%</a:t>
                      </a:r>
                      <a:endParaRPr lang="nl-BE" sz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10.6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30.8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28.8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  <a:endParaRPr kumimoji="0" lang="nl-BE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Cr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wt</a:t>
                      </a: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.-%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2.6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2.5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3.2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  <a:endParaRPr kumimoji="0" lang="nl-BE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Mo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mg/kg DM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47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&lt;LLD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&lt;LLD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Nb</a:t>
                      </a:r>
                      <a:endParaRPr lang="nl-BE" sz="12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mg/kg DM</a:t>
                      </a:r>
                      <a:endParaRPr lang="nl-BE" sz="12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245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617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&lt;LLD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&lt;LLD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mg/kg DM</a:t>
                      </a:r>
                      <a:endParaRPr lang="nl-BE" sz="12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744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516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448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424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7" marR="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FB0EF2-31FB-4A50-AF42-BD67B602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03367"/>
              </p:ext>
            </p:extLst>
          </p:nvPr>
        </p:nvGraphicFramePr>
        <p:xfrm>
          <a:off x="448641" y="4622340"/>
          <a:ext cx="4953000" cy="2304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Material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Main minerals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Cr-rich phases 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-BE" sz="1200" dirty="0">
                          <a:effectLst/>
                        </a:rPr>
                        <a:t>CS Slag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Ca-silicates (larnite,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gehlenite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), Fe-oxides (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wuestite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), spinel (Fe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MgFe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nl-BE" sz="1200" baseline="-25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Spinel (MgCr</a:t>
                      </a:r>
                      <a:r>
                        <a:rPr lang="en-US" sz="1200" b="1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b="1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4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-BE" sz="1200" dirty="0">
                          <a:effectLst/>
                        </a:rPr>
                        <a:t>LC FeCr/HC FeCr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Ca-</a:t>
                      </a:r>
                      <a:r>
                        <a:rPr lang="nl-BE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silicates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 (</a:t>
                      </a:r>
                      <a:r>
                        <a:rPr lang="nl-BE" sz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merwinite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, </a:t>
                      </a:r>
                      <a:r>
                        <a:rPr lang="nl-BE" sz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bredigite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, </a:t>
                      </a:r>
                      <a:r>
                        <a:rPr lang="nl-BE" sz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larnite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, </a:t>
                      </a:r>
                      <a:r>
                        <a:rPr lang="nl-BE" sz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gehlenite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), spinel (MgAl</a:t>
                      </a:r>
                      <a:r>
                        <a:rPr lang="nl-BE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r>
                        <a:rPr lang="nl-BE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; MgCr</a:t>
                      </a:r>
                      <a:r>
                        <a:rPr lang="nl-BE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r>
                        <a:rPr lang="nl-BE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nl-BE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Ferrochrome particles, spinel MgCr</a:t>
                      </a:r>
                      <a:r>
                        <a:rPr lang="nl-BE" sz="1200" b="1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nl-BE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nl-BE" sz="1200" b="1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nl-BE" sz="1200" b="1" baseline="-25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-BE" sz="1200" dirty="0">
                          <a:effectLst/>
                        </a:rPr>
                        <a:t>SS slag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Ca-</a:t>
                      </a:r>
                      <a:r>
                        <a:rPr lang="nl-BE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silicates</a:t>
                      </a: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nl-BE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merwinite</a:t>
                      </a: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nl-BE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bredigite</a:t>
                      </a: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nl-BE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gehlenite</a:t>
                      </a: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nl-BE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cuspidine</a:t>
                      </a:r>
                      <a:r>
                        <a:rPr lang="nl-BE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), </a:t>
                      </a:r>
                      <a:r>
                        <a:rPr lang="nl-BE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calcite</a:t>
                      </a:r>
                      <a:endParaRPr lang="nl-BE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Spinel (MgCr</a:t>
                      </a:r>
                      <a:r>
                        <a:rPr lang="en-US" sz="1200" b="1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b="1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2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nl-BE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815" marR="1881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4" descr="Y:\Unit_MAT\_ART\Projecten\1610538-01_CHROMIC_ART\7 Analyses\Analytical reports - Results\Foto's\foto's WO 1\ASG17061 origineel staal.jpg">
            <a:extLst>
              <a:ext uri="{FF2B5EF4-FFF2-40B4-BE49-F238E27FC236}">
                <a16:creationId xmlns:a16="http://schemas.microsoft.com/office/drawing/2014/main" id="{5DF1E21B-E977-43DF-88E9-80849E80A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2000" y="950361"/>
            <a:ext cx="1588348" cy="13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52B30-C003-4766-8859-B5CDEEA0305B}"/>
              </a:ext>
            </a:extLst>
          </p:cNvPr>
          <p:cNvSpPr txBox="1"/>
          <p:nvPr/>
        </p:nvSpPr>
        <p:spPr>
          <a:xfrm>
            <a:off x="5865713" y="2275719"/>
            <a:ext cx="15870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slag</a:t>
            </a:r>
          </a:p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(carbon steel slag)</a:t>
            </a:r>
            <a:endParaRPr lang="LID4096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Y:\Unit_MAT\_ART\Projecten\1610538-01_CHROMIC_ART\7 Analyses\Analytical reports - Results\Foto's\foto's WO 1\ASG17134\origineel staal\ASG17134  (origineel staal).JPG">
            <a:extLst>
              <a:ext uri="{FF2B5EF4-FFF2-40B4-BE49-F238E27FC236}">
                <a16:creationId xmlns:a16="http://schemas.microsoft.com/office/drawing/2014/main" id="{3ABB2521-6A91-4B1E-9011-2469D61C6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1800" y="949039"/>
            <a:ext cx="1346722" cy="13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F52115-1C2A-437F-B255-03B7974E81B1}"/>
              </a:ext>
            </a:extLst>
          </p:cNvPr>
          <p:cNvSpPr txBox="1"/>
          <p:nvPr/>
        </p:nvSpPr>
        <p:spPr>
          <a:xfrm>
            <a:off x="7952790" y="2274457"/>
            <a:ext cx="15870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slag</a:t>
            </a:r>
          </a:p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(stainless steel slag)</a:t>
            </a:r>
            <a:endParaRPr lang="LID4096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Y:\Unit_MAT\_ART\Projecten\1610538-01_CHROMIC_ART\7 Analyses\Analytical reports - Results\Foto's\foto's WO 1\ASG 17101 origineel staal.jpg">
            <a:extLst>
              <a:ext uri="{FF2B5EF4-FFF2-40B4-BE49-F238E27FC236}">
                <a16:creationId xmlns:a16="http://schemas.microsoft.com/office/drawing/2014/main" id="{8DFF7F73-70B5-4B17-ADDA-2F83A9254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2000" y="3042285"/>
            <a:ext cx="1587075" cy="12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9415C5-1916-4ABB-A4A2-F0013FE8A237}"/>
              </a:ext>
            </a:extLst>
          </p:cNvPr>
          <p:cNvSpPr txBox="1"/>
          <p:nvPr/>
        </p:nvSpPr>
        <p:spPr>
          <a:xfrm>
            <a:off x="5473075" y="4346758"/>
            <a:ext cx="2391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FeCr slag</a:t>
            </a:r>
          </a:p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(low carbon ferrochrome slag)</a:t>
            </a:r>
            <a:endParaRPr lang="LID4096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Y:\Unit_MAT\_ART\Projecten\1610538-01_CHROMIC_ART\3 Project Execution\WP2 - Physical separation\ASG_18108\Photo_WP2\IMG_2191.JPG">
            <a:extLst>
              <a:ext uri="{FF2B5EF4-FFF2-40B4-BE49-F238E27FC236}">
                <a16:creationId xmlns:a16="http://schemas.microsoft.com/office/drawing/2014/main" id="{03793A62-7615-46F9-B81A-FEE20D8EE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070076" y="3024009"/>
            <a:ext cx="1352502" cy="13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97BE22-AE7A-4FA1-A374-4BC022FF3B26}"/>
              </a:ext>
            </a:extLst>
          </p:cNvPr>
          <p:cNvSpPr txBox="1"/>
          <p:nvPr/>
        </p:nvSpPr>
        <p:spPr>
          <a:xfrm>
            <a:off x="7703020" y="4346758"/>
            <a:ext cx="22537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 FeCr slag</a:t>
            </a:r>
          </a:p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 carbon ferrochrome slag)</a:t>
            </a:r>
            <a:endParaRPr lang="LID4096" sz="11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37928-6DBC-461A-87D7-C3E602461705}"/>
              </a:ext>
            </a:extLst>
          </p:cNvPr>
          <p:cNvSpPr txBox="1"/>
          <p:nvPr/>
        </p:nvSpPr>
        <p:spPr>
          <a:xfrm>
            <a:off x="5508000" y="5472132"/>
            <a:ext cx="465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 low grade ores, spinel structure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 Cr</a:t>
            </a:r>
            <a:endParaRPr lang="LID4096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2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8E6183-FA79-4290-BA45-126015E9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Introduction</a:t>
            </a:r>
            <a:endParaRPr lang="LID4096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D3689-7BE0-49DE-A030-2C44F6E40939}"/>
              </a:ext>
            </a:extLst>
          </p:cNvPr>
          <p:cNvSpPr/>
          <p:nvPr/>
        </p:nvSpPr>
        <p:spPr>
          <a:xfrm>
            <a:off x="3556000" y="2209800"/>
            <a:ext cx="3048000" cy="2362200"/>
          </a:xfrm>
          <a:prstGeom prst="rect">
            <a:avLst/>
          </a:prstGeom>
          <a:noFill/>
          <a:ln>
            <a:solidFill>
              <a:srgbClr val="DBE38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54E4A8-5D58-44F3-9329-936C8461D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35" y="1813387"/>
            <a:ext cx="3810330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2062AC-74E4-4FE6-895A-C34FB7E2878F}"/>
              </a:ext>
            </a:extLst>
          </p:cNvPr>
          <p:cNvSpPr txBox="1"/>
          <p:nvPr/>
        </p:nvSpPr>
        <p:spPr>
          <a:xfrm>
            <a:off x="1574800" y="322897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processing</a:t>
            </a:r>
            <a:endParaRPr lang="LID4096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0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59CF8-5941-4454-831A-EE86B1F9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processing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A28AD9-CF52-40F1-982F-2D9F7618AB9A}"/>
              </a:ext>
            </a:extLst>
          </p:cNvPr>
          <p:cNvSpPr/>
          <p:nvPr/>
        </p:nvSpPr>
        <p:spPr>
          <a:xfrm>
            <a:off x="454991" y="872836"/>
            <a:ext cx="6124039" cy="2440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87D14-C2D7-4CB0-8634-D555D6025B49}"/>
              </a:ext>
            </a:extLst>
          </p:cNvPr>
          <p:cNvSpPr/>
          <p:nvPr/>
        </p:nvSpPr>
        <p:spPr>
          <a:xfrm>
            <a:off x="7023764" y="872836"/>
            <a:ext cx="2697550" cy="2423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A448C-01DE-474C-A290-320D712B2A18}"/>
              </a:ext>
            </a:extLst>
          </p:cNvPr>
          <p:cNvSpPr txBox="1"/>
          <p:nvPr/>
        </p:nvSpPr>
        <p:spPr>
          <a:xfrm>
            <a:off x="454991" y="872836"/>
            <a:ext cx="331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separation</a:t>
            </a:r>
            <a:endParaRPr lang="LID4096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B1884A-2FEF-4DBA-9EDE-BEA1F3A40A31}"/>
              </a:ext>
            </a:extLst>
          </p:cNvPr>
          <p:cNvGrpSpPr/>
          <p:nvPr/>
        </p:nvGrpSpPr>
        <p:grpSpPr>
          <a:xfrm>
            <a:off x="312186" y="1585305"/>
            <a:ext cx="2546188" cy="1098687"/>
            <a:chOff x="263907" y="1704376"/>
            <a:chExt cx="2848703" cy="1306644"/>
          </a:xfrm>
        </p:grpSpPr>
        <p:pic>
          <p:nvPicPr>
            <p:cNvPr id="8" name="Picture 2" descr="Y:\Unit_MAT\_ART\Projecten\Physical Separation Postdoc_Frantisec Kukurugya\Papers\Paper1\Photos\DSC_7680.JPG">
              <a:extLst>
                <a:ext uri="{FF2B5EF4-FFF2-40B4-BE49-F238E27FC236}">
                  <a16:creationId xmlns:a16="http://schemas.microsoft.com/office/drawing/2014/main" id="{4E8FA9A0-E7D2-4535-B741-318AF1C1C2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2981" y="1704376"/>
              <a:ext cx="1929417" cy="67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5882F5-B159-44CB-B740-EE7EEE14671C}"/>
                </a:ext>
              </a:extLst>
            </p:cNvPr>
            <p:cNvSpPr txBox="1"/>
            <p:nvPr/>
          </p:nvSpPr>
          <p:spPr>
            <a:xfrm>
              <a:off x="263907" y="2388766"/>
              <a:ext cx="2848703" cy="622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LIMS &amp; HIMS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0.15T &amp; 1T </a:t>
              </a:r>
              <a:endParaRPr lang="LID4096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1A2EC-94DC-4523-981D-C1882BCBEC9B}"/>
              </a:ext>
            </a:extLst>
          </p:cNvPr>
          <p:cNvGrpSpPr/>
          <p:nvPr/>
        </p:nvGrpSpPr>
        <p:grpSpPr>
          <a:xfrm>
            <a:off x="2474163" y="1242168"/>
            <a:ext cx="2406257" cy="1571766"/>
            <a:chOff x="445416" y="2881736"/>
            <a:chExt cx="2428413" cy="16496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FB18BE-B6A3-41A5-9313-080AA70FD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983" y="2881736"/>
              <a:ext cx="2001245" cy="111878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91C818-25F4-463F-99BC-E2D40B2519B0}"/>
                </a:ext>
              </a:extLst>
            </p:cNvPr>
            <p:cNvSpPr txBox="1"/>
            <p:nvPr/>
          </p:nvSpPr>
          <p:spPr>
            <a:xfrm>
              <a:off x="445416" y="3982257"/>
              <a:ext cx="2428413" cy="54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WLIMS &amp; WHIMS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0.1T &amp; 1T </a:t>
              </a:r>
              <a:endParaRPr lang="LID4096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D671F6-4F9D-40BC-AEA1-CF28FD0D72BC}"/>
              </a:ext>
            </a:extLst>
          </p:cNvPr>
          <p:cNvGrpSpPr/>
          <p:nvPr/>
        </p:nvGrpSpPr>
        <p:grpSpPr>
          <a:xfrm>
            <a:off x="4594256" y="1093771"/>
            <a:ext cx="2145821" cy="2057961"/>
            <a:chOff x="5856479" y="798644"/>
            <a:chExt cx="2428413" cy="2411793"/>
          </a:xfrm>
        </p:grpSpPr>
        <p:pic>
          <p:nvPicPr>
            <p:cNvPr id="14" name="Picture 1" descr="Jaw Separator copy">
              <a:extLst>
                <a:ext uri="{FF2B5EF4-FFF2-40B4-BE49-F238E27FC236}">
                  <a16:creationId xmlns:a16="http://schemas.microsoft.com/office/drawing/2014/main" id="{6F2822E6-6299-41C2-905D-9635865337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35522" y="798644"/>
              <a:ext cx="1460827" cy="181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7FCF89-2032-40F3-8AE0-A28FAF3C73C7}"/>
                </a:ext>
              </a:extLst>
            </p:cNvPr>
            <p:cNvSpPr txBox="1"/>
            <p:nvPr/>
          </p:nvSpPr>
          <p:spPr>
            <a:xfrm>
              <a:off x="5856479" y="2597258"/>
              <a:ext cx="2428413" cy="61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WHIMSe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0-2T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57B0B53-D5E3-4440-B948-6F6E67CAA2BC}"/>
              </a:ext>
            </a:extLst>
          </p:cNvPr>
          <p:cNvSpPr txBox="1"/>
          <p:nvPr/>
        </p:nvSpPr>
        <p:spPr>
          <a:xfrm>
            <a:off x="7023764" y="867229"/>
            <a:ext cx="228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separation</a:t>
            </a:r>
            <a:endParaRPr lang="LID4096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D9D97E-6EB5-46D2-8CB1-FEE3E1551C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673"/>
          <a:stretch/>
        </p:blipFill>
        <p:spPr>
          <a:xfrm>
            <a:off x="7127490" y="1301533"/>
            <a:ext cx="2348756" cy="1550208"/>
          </a:xfrm>
          <a:prstGeom prst="rect">
            <a:avLst/>
          </a:prstGeom>
        </p:spPr>
      </p:pic>
      <p:pic>
        <p:nvPicPr>
          <p:cNvPr id="18" name="Picture 2" descr="Y:\Unit_MAT\_ART\Projecten\1610538-01_CHROMIC_ART\3 Project Execution\WP2 - Physical separation\ASG_18108\Photo_WP2\IMG_2191.JPG">
            <a:extLst>
              <a:ext uri="{FF2B5EF4-FFF2-40B4-BE49-F238E27FC236}">
                <a16:creationId xmlns:a16="http://schemas.microsoft.com/office/drawing/2014/main" id="{AC93F981-B506-4EAA-A9D2-78AC60831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172072" y="4528364"/>
            <a:ext cx="1433307" cy="16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Y:\Unit_MAT\_ART\Projecten\1610538-01_CHROMIC_ART\7 Analyses\Analytical reports - Results\Foto's\foto's WO 1\ASG17061 origineel staal.jpg">
            <a:extLst>
              <a:ext uri="{FF2B5EF4-FFF2-40B4-BE49-F238E27FC236}">
                <a16:creationId xmlns:a16="http://schemas.microsoft.com/office/drawing/2014/main" id="{49F36DB1-501D-4144-B0D4-F990A9B4E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991" y="4633750"/>
            <a:ext cx="1725707" cy="14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Y:\Unit_MAT\_ART\Projecten\1610538-01_CHROMIC_ART\7 Analyses\Analytical reports - Results\Foto's\foto's WO 1\ASG 17101 origineel staal.jpg">
            <a:extLst>
              <a:ext uri="{FF2B5EF4-FFF2-40B4-BE49-F238E27FC236}">
                <a16:creationId xmlns:a16="http://schemas.microsoft.com/office/drawing/2014/main" id="{A4813CEC-FD99-4DF3-8465-9B76AFCE1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4433" y="4651587"/>
            <a:ext cx="1723160" cy="14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Unit_MAT\_ART\Projecten\1610538-01_CHROMIC_ART\7 Analyses\Analytical reports - Results\Foto's\foto's WO 1\ASG17134\origineel staal\ASG17134  (origineel staal).JPG">
            <a:extLst>
              <a:ext uri="{FF2B5EF4-FFF2-40B4-BE49-F238E27FC236}">
                <a16:creationId xmlns:a16="http://schemas.microsoft.com/office/drawing/2014/main" id="{8283340F-D4C4-40AB-B38A-519B7FFEF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9822" y="4656507"/>
            <a:ext cx="1585942" cy="143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2E55F9-FF7D-421F-9BDF-73CAF70D4EC9}"/>
              </a:ext>
            </a:extLst>
          </p:cNvPr>
          <p:cNvSpPr txBox="1"/>
          <p:nvPr/>
        </p:nvSpPr>
        <p:spPr>
          <a:xfrm>
            <a:off x="657500" y="6106100"/>
            <a:ext cx="12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slag</a:t>
            </a:r>
            <a:endParaRPr lang="LID4096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BBDCA3-4E29-4CCE-A003-D296E36EB2FF}"/>
              </a:ext>
            </a:extLst>
          </p:cNvPr>
          <p:cNvSpPr txBox="1"/>
          <p:nvPr/>
        </p:nvSpPr>
        <p:spPr>
          <a:xfrm>
            <a:off x="3236701" y="6106100"/>
            <a:ext cx="12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slag</a:t>
            </a:r>
            <a:endParaRPr lang="LID4096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58296D-311A-495D-A527-B0CA4CD02C63}"/>
              </a:ext>
            </a:extLst>
          </p:cNvPr>
          <p:cNvSpPr txBox="1"/>
          <p:nvPr/>
        </p:nvSpPr>
        <p:spPr>
          <a:xfrm>
            <a:off x="5515414" y="6109131"/>
            <a:ext cx="158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FeCr slag</a:t>
            </a:r>
            <a:endParaRPr lang="LID4096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8F22F-C415-4990-A80F-711CF5F7074B}"/>
              </a:ext>
            </a:extLst>
          </p:cNvPr>
          <p:cNvSpPr txBox="1"/>
          <p:nvPr/>
        </p:nvSpPr>
        <p:spPr>
          <a:xfrm>
            <a:off x="8081138" y="6106100"/>
            <a:ext cx="16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 FeCr slag</a:t>
            </a:r>
            <a:endParaRPr lang="LID4096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FC3CD3-DE95-4E27-B2F5-10B69126AE8F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317844" y="2680331"/>
            <a:ext cx="1" cy="195341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039B11-52DD-4DAE-BB10-9341E0FE12C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02401" y="2696177"/>
            <a:ext cx="7586324" cy="194754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3323F3-5B78-419A-8248-3A663C828624}"/>
              </a:ext>
            </a:extLst>
          </p:cNvPr>
          <p:cNvCxnSpPr>
            <a:cxnSpLocks/>
          </p:cNvCxnSpPr>
          <p:nvPr/>
        </p:nvCxnSpPr>
        <p:spPr>
          <a:xfrm>
            <a:off x="1292830" y="2673420"/>
            <a:ext cx="4625370" cy="195023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AEC3F81-5264-4A02-8611-1A83726180F9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3882793" y="2926753"/>
            <a:ext cx="9639" cy="172975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A18A46-B3CF-4265-8FCB-00EF59419FC5}"/>
              </a:ext>
            </a:extLst>
          </p:cNvPr>
          <p:cNvCxnSpPr>
            <a:cxnSpLocks/>
          </p:cNvCxnSpPr>
          <p:nvPr/>
        </p:nvCxnSpPr>
        <p:spPr>
          <a:xfrm>
            <a:off x="3882793" y="2926753"/>
            <a:ext cx="4489746" cy="16829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373692-B9B0-436B-86C5-075B746D089A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5660500" y="3110418"/>
            <a:ext cx="625513" cy="154116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70108A8-5737-4ED2-9AD1-52F4E7E29686}"/>
              </a:ext>
            </a:extLst>
          </p:cNvPr>
          <p:cNvCxnSpPr>
            <a:cxnSpLocks/>
          </p:cNvCxnSpPr>
          <p:nvPr/>
        </p:nvCxnSpPr>
        <p:spPr>
          <a:xfrm flipH="1">
            <a:off x="4312724" y="3119879"/>
            <a:ext cx="1347776" cy="15486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5C032F-3C1C-45DC-B4B5-8492BDD0FC5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888725" y="2965449"/>
            <a:ext cx="0" cy="167827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1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42D8B1-6AE0-4A02-B75D-1BBDBAB3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separation – CS slag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Y:\Unit_MAT\_ART\Projecten\1610538-01_CHROMIC_ART\7 Analyses\Analytical reports - Results\Foto's\foto's WO 1\ASG17061 origineel staal.jpg">
            <a:extLst>
              <a:ext uri="{FF2B5EF4-FFF2-40B4-BE49-F238E27FC236}">
                <a16:creationId xmlns:a16="http://schemas.microsoft.com/office/drawing/2014/main" id="{3E26454B-243B-48A8-A38D-6E8E73506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991" y="990600"/>
            <a:ext cx="2346069" cy="19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9">
            <a:extLst>
              <a:ext uri="{FF2B5EF4-FFF2-40B4-BE49-F238E27FC236}">
                <a16:creationId xmlns:a16="http://schemas.microsoft.com/office/drawing/2014/main" id="{80CCC686-3846-497C-8951-2B982E3C37E0}"/>
              </a:ext>
            </a:extLst>
          </p:cNvPr>
          <p:cNvSpPr/>
          <p:nvPr/>
        </p:nvSpPr>
        <p:spPr>
          <a:xfrm rot="10800000">
            <a:off x="4020525" y="6366091"/>
            <a:ext cx="423582" cy="4303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9" tIns="51205" rIns="102409" bIns="51205" rtlCol="0" anchor="ctr"/>
          <a:lstStyle/>
          <a:p>
            <a:pPr algn="ctr" defTabSz="822960"/>
            <a:endParaRPr lang="nl-BE" sz="162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Y:\Unit_MAT\_ART\Projecten\1610538-01_CHROMIC_ART\3 Project Execution\WP2 - Physical separation\ASG_17061\Photos\DSC_3264.JPG">
            <a:extLst>
              <a:ext uri="{FF2B5EF4-FFF2-40B4-BE49-F238E27FC236}">
                <a16:creationId xmlns:a16="http://schemas.microsoft.com/office/drawing/2014/main" id="{B52724E2-2B67-4195-BCA8-27D358921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1060" y="5541239"/>
            <a:ext cx="1127795" cy="14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8463C6F-5B6E-4A3F-966A-15127C885684}"/>
              </a:ext>
            </a:extLst>
          </p:cNvPr>
          <p:cNvGrpSpPr/>
          <p:nvPr/>
        </p:nvGrpSpPr>
        <p:grpSpPr>
          <a:xfrm>
            <a:off x="4241800" y="1033462"/>
            <a:ext cx="4941266" cy="5934075"/>
            <a:chOff x="4241800" y="1033462"/>
            <a:chExt cx="4941266" cy="59340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18644C-59A1-40B1-B62C-5A6B9BBB777E}"/>
                </a:ext>
              </a:extLst>
            </p:cNvPr>
            <p:cNvGrpSpPr/>
            <p:nvPr/>
          </p:nvGrpSpPr>
          <p:grpSpPr>
            <a:xfrm>
              <a:off x="4241800" y="1033462"/>
              <a:ext cx="4941266" cy="5934075"/>
              <a:chOff x="6033612" y="936580"/>
              <a:chExt cx="3953866" cy="514407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2AA8E9A-42B9-47E3-8BB8-F452AD01BCCD}"/>
                  </a:ext>
                </a:extLst>
              </p:cNvPr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33612" y="936580"/>
                <a:ext cx="3953866" cy="5144072"/>
              </a:xfrm>
              <a:prstGeom prst="rect">
                <a:avLst/>
              </a:prstGeom>
              <a:noFill/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8AEC03-67D4-4B5C-A31B-DE8A9B78A18C}"/>
                  </a:ext>
                </a:extLst>
              </p:cNvPr>
              <p:cNvSpPr txBox="1"/>
              <p:nvPr/>
            </p:nvSpPr>
            <p:spPr>
              <a:xfrm>
                <a:off x="6696312" y="5607287"/>
                <a:ext cx="1508683" cy="240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(70% Fe recovery)</a:t>
                </a:r>
                <a:endParaRPr lang="LID4096" sz="12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066B79D-14EE-4A47-B69D-461F73D326B8}"/>
                </a:ext>
              </a:extLst>
            </p:cNvPr>
            <p:cNvSpPr/>
            <p:nvPr/>
          </p:nvSpPr>
          <p:spPr>
            <a:xfrm>
              <a:off x="6955443" y="3476625"/>
              <a:ext cx="1819945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89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35F6ED-888A-4468-8CA4-05BDA7AB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separation – SS slag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Y:\Unit_MAT\_ART\Projecten\1610538-01_CHROMIC_ART\7 Analyses\Analytical reports - Results\Foto's\foto's WO 1\ASG17134\origineel staal\ASG17134  (origineel staal).JPG">
            <a:extLst>
              <a:ext uri="{FF2B5EF4-FFF2-40B4-BE49-F238E27FC236}">
                <a16:creationId xmlns:a16="http://schemas.microsoft.com/office/drawing/2014/main" id="{C458161E-F0A9-4E58-95F5-A8BCCB9F4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991" y="914400"/>
            <a:ext cx="172021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EDD5A-34B7-45EE-9897-DB51CCBAC65C}"/>
              </a:ext>
            </a:extLst>
          </p:cNvPr>
          <p:cNvSpPr txBox="1"/>
          <p:nvPr/>
        </p:nvSpPr>
        <p:spPr>
          <a:xfrm>
            <a:off x="538531" y="2628900"/>
            <a:ext cx="155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150 µm</a:t>
            </a:r>
            <a:endParaRPr lang="LID4096" sz="16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68658-B3CD-495A-A315-5F036A2EA0F6}"/>
              </a:ext>
            </a:extLst>
          </p:cNvPr>
          <p:cNvSpPr txBox="1"/>
          <p:nvPr/>
        </p:nvSpPr>
        <p:spPr>
          <a:xfrm>
            <a:off x="2206957" y="886821"/>
            <a:ext cx="744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as a fine powder – no need to crush or mill</a:t>
            </a:r>
            <a:endParaRPr lang="LID4096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59AEF-F395-45A7-9B8F-D7C15AE409B8}"/>
              </a:ext>
            </a:extLst>
          </p:cNvPr>
          <p:cNvSpPr txBox="1"/>
          <p:nvPr/>
        </p:nvSpPr>
        <p:spPr>
          <a:xfrm>
            <a:off x="2794000" y="6718607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Cr recovery</a:t>
            </a:r>
            <a:endParaRPr lang="LID4096" sz="12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347C9-66DE-4F7F-B1F1-8BA11D9D5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1447799"/>
            <a:ext cx="5108640" cy="53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AE77A0-B54B-411F-AF0B-1D50F885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separation – LC FeCr slag</a:t>
            </a:r>
            <a:endParaRPr lang="LID4096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Y:\Unit_MAT\_ART\Projecten\1610538-01_CHROMIC_ART\7 Analyses\Analytical reports - Results\Foto's\foto's WO 1\ASG 17101 origineel staal.jpg">
            <a:extLst>
              <a:ext uri="{FF2B5EF4-FFF2-40B4-BE49-F238E27FC236}">
                <a16:creationId xmlns:a16="http://schemas.microsoft.com/office/drawing/2014/main" id="{D718D19C-33EC-4965-8868-85D703BE6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990" y="990600"/>
            <a:ext cx="204975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71370C-9144-4019-B205-C84FBD5ED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1225406"/>
            <a:ext cx="6248400" cy="51691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C5B5EA9-94CF-4B1C-B439-C550FE061E48}"/>
              </a:ext>
            </a:extLst>
          </p:cNvPr>
          <p:cNvGrpSpPr/>
          <p:nvPr/>
        </p:nvGrpSpPr>
        <p:grpSpPr>
          <a:xfrm>
            <a:off x="6221838" y="981075"/>
            <a:ext cx="3483172" cy="2393421"/>
            <a:chOff x="7202845" y="1654955"/>
            <a:chExt cx="3483172" cy="23934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F3293BE-B4BB-446D-BFE0-908F44E49583}"/>
                </a:ext>
              </a:extLst>
            </p:cNvPr>
            <p:cNvGrpSpPr/>
            <p:nvPr/>
          </p:nvGrpSpPr>
          <p:grpSpPr>
            <a:xfrm>
              <a:off x="7202845" y="1654955"/>
              <a:ext cx="3483172" cy="2393421"/>
              <a:chOff x="7202845" y="1654955"/>
              <a:chExt cx="3483172" cy="2393421"/>
            </a:xfrm>
          </p:grpSpPr>
          <p:pic>
            <p:nvPicPr>
              <p:cNvPr id="12" name="Picture Placeholder 11">
                <a:extLst>
                  <a:ext uri="{FF2B5EF4-FFF2-40B4-BE49-F238E27FC236}">
                    <a16:creationId xmlns:a16="http://schemas.microsoft.com/office/drawing/2014/main" id="{2E61BD6C-4C64-406D-B460-BE07E11BB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89664" y="1654955"/>
                <a:ext cx="2596353" cy="2393421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7DA632-CC9B-4608-91BA-9FC89D91AE21}"/>
                  </a:ext>
                </a:extLst>
              </p:cNvPr>
              <p:cNvSpPr txBox="1"/>
              <p:nvPr/>
            </p:nvSpPr>
            <p:spPr>
              <a:xfrm>
                <a:off x="7202845" y="2009228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FeCr</a:t>
                </a:r>
                <a:endParaRPr lang="LID4096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548DF1-5491-4504-B563-AA6E946DBED3}"/>
                </a:ext>
              </a:extLst>
            </p:cNvPr>
            <p:cNvCxnSpPr>
              <a:cxnSpLocks/>
            </p:cNvCxnSpPr>
            <p:nvPr/>
          </p:nvCxnSpPr>
          <p:spPr>
            <a:xfrm>
              <a:off x="7651514" y="2378560"/>
              <a:ext cx="876300" cy="392668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CE1E091-7F20-4F2F-992B-DBB7AE79A58A}"/>
              </a:ext>
            </a:extLst>
          </p:cNvPr>
          <p:cNvSpPr txBox="1"/>
          <p:nvPr/>
        </p:nvSpPr>
        <p:spPr>
          <a:xfrm>
            <a:off x="2108200" y="6469647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WHIMS(e) material needs to be milled &lt;125 µm =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costs</a:t>
            </a:r>
            <a:endParaRPr lang="LID4096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01528"/>
      </p:ext>
    </p:extLst>
  </p:cSld>
  <p:clrMapOvr>
    <a:masterClrMapping/>
  </p:clrMapOvr>
</p:sld>
</file>

<file path=ppt/theme/theme1.xml><?xml version="1.0" encoding="utf-8"?>
<a:theme xmlns:a="http://schemas.openxmlformats.org/drawingml/2006/main" name="CHROMIC">
  <a:themeElements>
    <a:clrScheme name="CHROMIC 1">
      <a:dk1>
        <a:srgbClr val="524F4C"/>
      </a:dk1>
      <a:lt1>
        <a:srgbClr val="FFFFFF"/>
      </a:lt1>
      <a:dk2>
        <a:srgbClr val="524F4C"/>
      </a:dk2>
      <a:lt2>
        <a:srgbClr val="FFFFFF"/>
      </a:lt2>
      <a:accent1>
        <a:srgbClr val="4469B1"/>
      </a:accent1>
      <a:accent2>
        <a:srgbClr val="8ABAE5"/>
      </a:accent2>
      <a:accent3>
        <a:srgbClr val="D9DE86"/>
      </a:accent3>
      <a:accent4>
        <a:srgbClr val="F7F0AB"/>
      </a:accent4>
      <a:accent5>
        <a:srgbClr val="D9D7DA"/>
      </a:accent5>
      <a:accent6>
        <a:srgbClr val="D4E5D2"/>
      </a:accent6>
      <a:hlink>
        <a:srgbClr val="8ABAE5"/>
      </a:hlink>
      <a:folHlink>
        <a:srgbClr val="F7F0AB"/>
      </a:folHlink>
    </a:clrScheme>
    <a:fontScheme name="Tes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IC presentation template_example.pptx" id="{6B890A32-0E3D-7C48-BD64-FD6356314F30}" vid="{200515E1-CF16-1A4A-A695-9567B525E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52252A14D9A4ABC628398D16A37FB" ma:contentTypeVersion="2" ma:contentTypeDescription="Create a new document." ma:contentTypeScope="" ma:versionID="e8b07bd069523de2bbc6dc23c98289e0">
  <xsd:schema xmlns:xsd="http://www.w3.org/2001/XMLSchema" xmlns:xs="http://www.w3.org/2001/XMLSchema" xmlns:p="http://schemas.microsoft.com/office/2006/metadata/properties" xmlns:ns2="bc2b395c-4f3c-43f2-bf6a-f107a3bf55d0" targetNamespace="http://schemas.microsoft.com/office/2006/metadata/properties" ma:root="true" ma:fieldsID="2a9b725d08552283b1f2c8fa86207651" ns2:_="">
    <xsd:import namespace="bc2b395c-4f3c-43f2-bf6a-f107a3bf55d0"/>
    <xsd:element name="properties">
      <xsd:complexType>
        <xsd:sequence>
          <xsd:element name="documentManagement">
            <xsd:complexType>
              <xsd:all>
                <xsd:element ref="ns2:Working_x0020_Package"/>
                <xsd:element ref="ns2:Tas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b395c-4f3c-43f2-bf6a-f107a3bf55d0" elementFormDefault="qualified">
    <xsd:import namespace="http://schemas.microsoft.com/office/2006/documentManagement/types"/>
    <xsd:import namespace="http://schemas.microsoft.com/office/infopath/2007/PartnerControls"/>
    <xsd:element name="Working_x0020_Package" ma:index="8" ma:displayName="Working Package" ma:list="{43b99a1b-7ac3-4bff-986c-4522db0bc72c}" ma:internalName="Working_x0020_Package" ma:showField="Title">
      <xsd:simpleType>
        <xsd:restriction base="dms:Lookup"/>
      </xsd:simpleType>
    </xsd:element>
    <xsd:element name="Task" ma:index="9" nillable="true" ma:displayName="Task" ma:list="{2f11d9a7-d964-4c6f-a522-96719f196413}" ma:internalName="Task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sk xmlns="bc2b395c-4f3c-43f2-bf6a-f107a3bf55d0" xsi:nil="true"/>
    <Working_x0020_Package xmlns="bc2b395c-4f3c-43f2-bf6a-f107a3bf55d0">6</Working_x0020_Package>
  </documentManagement>
</p:properties>
</file>

<file path=customXml/itemProps1.xml><?xml version="1.0" encoding="utf-8"?>
<ds:datastoreItem xmlns:ds="http://schemas.openxmlformats.org/officeDocument/2006/customXml" ds:itemID="{993AA5A1-2090-42FC-80A2-518EB2CD9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b395c-4f3c-43f2-bf6a-f107a3bf55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5830CC-2B2A-4CE4-AB67-CA3521A50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F4FFA-EBD7-4857-9A98-2A36F24F516A}">
  <ds:schemaRefs>
    <ds:schemaRef ds:uri="bc2b395c-4f3c-43f2-bf6a-f107a3bf55d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SVS_Kukurugya_v.2</Template>
  <TotalTime>1484</TotalTime>
  <Words>1026</Words>
  <Application>Microsoft Office PowerPoint</Application>
  <PresentationFormat>Custom</PresentationFormat>
  <Paragraphs>269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Calibri</vt:lpstr>
      <vt:lpstr>Cambria Math</vt:lpstr>
      <vt:lpstr>Gill Sans Light</vt:lpstr>
      <vt:lpstr>Helvetica</vt:lpstr>
      <vt:lpstr>Montserrat</vt:lpstr>
      <vt:lpstr>Montserrat ExtraBold</vt:lpstr>
      <vt:lpstr>Montserrat Light</vt:lpstr>
      <vt:lpstr>Montserrat Medium</vt:lpstr>
      <vt:lpstr>Montserrat SemiBold</vt:lpstr>
      <vt:lpstr>Montserrat-Light</vt:lpstr>
      <vt:lpstr>Montserrat-SemiBold</vt:lpstr>
      <vt:lpstr>Poppins</vt:lpstr>
      <vt:lpstr>Poppins SemiBold</vt:lpstr>
      <vt:lpstr>Times New Roman</vt:lpstr>
      <vt:lpstr>Wingdings</vt:lpstr>
      <vt:lpstr>CHROMIC</vt:lpstr>
      <vt:lpstr>PowerPoint Presentation</vt:lpstr>
      <vt:lpstr>CHROMIC (H2020 project)</vt:lpstr>
      <vt:lpstr>Chemical and mineralogical composition</vt:lpstr>
      <vt:lpstr>Introduction</vt:lpstr>
      <vt:lpstr>PowerPoint Presentation</vt:lpstr>
      <vt:lpstr>Mineral processing</vt:lpstr>
      <vt:lpstr>Magnetic separation – CS slag</vt:lpstr>
      <vt:lpstr>Magnetic separation – SS slag</vt:lpstr>
      <vt:lpstr>Magnetic separation – LC FeCr slag</vt:lpstr>
      <vt:lpstr>Magnetic separation – HC FeCr slag</vt:lpstr>
      <vt:lpstr>Density separation – HC FeCr slag</vt:lpstr>
      <vt:lpstr>PowerPoint Presentation</vt:lpstr>
      <vt:lpstr>Selective leaching</vt:lpstr>
      <vt:lpstr>MW assisted leaching – CS slag</vt:lpstr>
      <vt:lpstr>MW roasting and water leaching – SS slag</vt:lpstr>
      <vt:lpstr>MW assisted roasting and water leaching – SS slag</vt:lpstr>
      <vt:lpstr>MW assisted roasting and water leaching</vt:lpstr>
      <vt:lpstr>Conclusion</vt:lpstr>
      <vt:lpstr>Thank you for your attention fero.kukurugya@vito.be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Kukurugya Fero</dc:creator>
  <cp:lastModifiedBy>Kukurugya Fero</cp:lastModifiedBy>
  <cp:revision>94</cp:revision>
  <cp:lastPrinted>2017-04-28T15:53:47Z</cp:lastPrinted>
  <dcterms:created xsi:type="dcterms:W3CDTF">2019-03-18T15:21:01Z</dcterms:created>
  <dcterms:modified xsi:type="dcterms:W3CDTF">2019-04-02T19:30:31Z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2017-03-09T00:00:00Z</vt:filetime>
  </property>
  <property fmtid="{D5CDD505-2E9C-101B-9397-08002B2CF9AE}" pid="5" name="ContentTypeId">
    <vt:lpwstr>0x01010067A52252A14D9A4ABC628398D16A37FB</vt:lpwstr>
  </property>
</Properties>
</file>